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22" r:id="rId5"/>
  </p:sldMasterIdLst>
  <p:notesMasterIdLst>
    <p:notesMasterId r:id="rId16"/>
  </p:notesMasterIdLst>
  <p:handoutMasterIdLst>
    <p:handoutMasterId r:id="rId17"/>
  </p:handoutMasterIdLst>
  <p:sldIdLst>
    <p:sldId id="272" r:id="rId6"/>
    <p:sldId id="271" r:id="rId7"/>
    <p:sldId id="276" r:id="rId8"/>
    <p:sldId id="273" r:id="rId9"/>
    <p:sldId id="281" r:id="rId10"/>
    <p:sldId id="280" r:id="rId11"/>
    <p:sldId id="274" r:id="rId12"/>
    <p:sldId id="278" r:id="rId13"/>
    <p:sldId id="282" r:id="rId14"/>
    <p:sldId id="262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81AC"/>
    <a:srgbClr val="506BA3"/>
    <a:srgbClr val="4A609A"/>
    <a:srgbClr val="445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6" autoAdjust="0"/>
    <p:restoredTop sz="79240" autoAdjust="0"/>
  </p:normalViewPr>
  <p:slideViewPr>
    <p:cSldViewPr snapToGrid="0">
      <p:cViewPr varScale="1">
        <p:scale>
          <a:sx n="75" d="100"/>
          <a:sy n="75" d="100"/>
        </p:scale>
        <p:origin x="96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6" d="100"/>
          <a:sy n="36" d="100"/>
        </p:scale>
        <p:origin x="250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dacinfo@education.ky.g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2CDB05-86C6-4E3F-8115-B237F44B6524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</dgm:pt>
    <dgm:pt modelId="{1A60FDE9-8FDD-4F95-8761-9B8568EA05DF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Contact Information</a:t>
          </a:r>
          <a:endParaRPr lang="en-US" dirty="0"/>
        </a:p>
      </dgm:t>
    </dgm:pt>
    <dgm:pt modelId="{0EA27716-065F-4EC5-BBAA-E844C0E66BF7}" type="parTrans" cxnId="{3377A197-9616-49CB-A7A9-7F7740E243DA}">
      <dgm:prSet/>
      <dgm:spPr/>
      <dgm:t>
        <a:bodyPr/>
        <a:lstStyle/>
        <a:p>
          <a:endParaRPr lang="en-US"/>
        </a:p>
      </dgm:t>
    </dgm:pt>
    <dgm:pt modelId="{F982082A-35F6-4E4D-B386-9B512221BAE4}" type="sibTrans" cxnId="{3377A197-9616-49CB-A7A9-7F7740E243DA}">
      <dgm:prSet/>
      <dgm:spPr/>
      <dgm:t>
        <a:bodyPr/>
        <a:lstStyle/>
        <a:p>
          <a:endParaRPr lang="en-US"/>
        </a:p>
      </dgm:t>
    </dgm:pt>
    <dgm:pt modelId="{72F61F39-30A0-499F-8706-760CC6A7C0D7}">
      <dgm:prSet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KDE DAC Information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F4773D-7DE1-43AA-A2E4-74D779CBB4BB}" type="parTrans" cxnId="{B80F930E-2882-4F63-A969-F8A35E73591F}">
      <dgm:prSet/>
      <dgm:spPr/>
      <dgm:t>
        <a:bodyPr/>
        <a:lstStyle/>
        <a:p>
          <a:endParaRPr lang="en-US"/>
        </a:p>
      </dgm:t>
    </dgm:pt>
    <dgm:pt modelId="{A2761074-BFB1-4002-A86A-B47009A5A9BF}" type="sibTrans" cxnId="{B80F930E-2882-4F63-A969-F8A35E73591F}">
      <dgm:prSet/>
      <dgm:spPr/>
      <dgm:t>
        <a:bodyPr/>
        <a:lstStyle/>
        <a:p>
          <a:endParaRPr lang="en-US"/>
        </a:p>
      </dgm:t>
    </dgm:pt>
    <dgm:pt modelId="{2BA9582F-E630-4595-8145-1E00018ED96D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dacinfo@education.ky.gov</a:t>
          </a:r>
          <a:endParaRPr lang="en-US" dirty="0"/>
        </a:p>
      </dgm:t>
    </dgm:pt>
    <dgm:pt modelId="{BDB5F4C3-10BF-4AD6-8A9A-9D3D0D08F25E}" type="parTrans" cxnId="{E45F129F-CA0E-4EF0-8546-2D1C5870CD3D}">
      <dgm:prSet/>
      <dgm:spPr/>
      <dgm:t>
        <a:bodyPr/>
        <a:lstStyle/>
        <a:p>
          <a:endParaRPr lang="en-US"/>
        </a:p>
      </dgm:t>
    </dgm:pt>
    <dgm:pt modelId="{52E8EA40-1E0F-4250-A7BA-3A68CA585726}" type="sibTrans" cxnId="{E45F129F-CA0E-4EF0-8546-2D1C5870CD3D}">
      <dgm:prSet/>
      <dgm:spPr/>
      <dgm:t>
        <a:bodyPr/>
        <a:lstStyle/>
        <a:p>
          <a:endParaRPr lang="en-US"/>
        </a:p>
      </dgm:t>
    </dgm:pt>
    <dgm:pt modelId="{A6F512E1-3F4D-4A01-92E4-833856B09799}">
      <dgm:prSet phldrT="[Text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(502) 564-4394</a:t>
          </a:r>
          <a:endParaRPr lang="en-US" dirty="0"/>
        </a:p>
      </dgm:t>
    </dgm:pt>
    <dgm:pt modelId="{47253FEE-E279-4846-9EAC-5929CBAE8137}" type="parTrans" cxnId="{C45CEDFC-16BC-4A43-9EE6-F19706883AD8}">
      <dgm:prSet/>
      <dgm:spPr/>
      <dgm:t>
        <a:bodyPr/>
        <a:lstStyle/>
        <a:p>
          <a:endParaRPr lang="en-US"/>
        </a:p>
      </dgm:t>
    </dgm:pt>
    <dgm:pt modelId="{BF1C8A41-4644-471D-BA1F-39C804E0995F}" type="sibTrans" cxnId="{C45CEDFC-16BC-4A43-9EE6-F19706883AD8}">
      <dgm:prSet/>
      <dgm:spPr/>
      <dgm:t>
        <a:bodyPr/>
        <a:lstStyle/>
        <a:p>
          <a:endParaRPr lang="en-US"/>
        </a:p>
      </dgm:t>
    </dgm:pt>
    <dgm:pt modelId="{DEB62E53-5A95-4A43-B264-D6BCB375193B}" type="pres">
      <dgm:prSet presAssocID="{1B2CDB05-86C6-4E3F-8115-B237F44B6524}" presName="linear" presStyleCnt="0">
        <dgm:presLayoutVars>
          <dgm:dir/>
          <dgm:animLvl val="lvl"/>
          <dgm:resizeHandles val="exact"/>
        </dgm:presLayoutVars>
      </dgm:prSet>
      <dgm:spPr/>
    </dgm:pt>
    <dgm:pt modelId="{886C2857-E126-4BF5-BA53-008BA5B0817D}" type="pres">
      <dgm:prSet presAssocID="{1A60FDE9-8FDD-4F95-8761-9B8568EA05DF}" presName="parentLin" presStyleCnt="0"/>
      <dgm:spPr/>
    </dgm:pt>
    <dgm:pt modelId="{35A981A8-FE84-42A3-97F8-AEB93B8A75BE}" type="pres">
      <dgm:prSet presAssocID="{1A60FDE9-8FDD-4F95-8761-9B8568EA05D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82781B1-11A1-43EE-AABF-775ACAB37D1D}" type="pres">
      <dgm:prSet presAssocID="{1A60FDE9-8FDD-4F95-8761-9B8568EA05D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CB861-CC0D-497A-AF35-30750F8AE795}" type="pres">
      <dgm:prSet presAssocID="{1A60FDE9-8FDD-4F95-8761-9B8568EA05DF}" presName="negativeSpace" presStyleCnt="0"/>
      <dgm:spPr/>
    </dgm:pt>
    <dgm:pt modelId="{EFC5904C-6172-4D21-AA6F-0A027056D3ED}" type="pres">
      <dgm:prSet presAssocID="{1A60FDE9-8FDD-4F95-8761-9B8568EA05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977E8D-77AB-4AA9-8B1B-826A1A8B59AE}" type="presOf" srcId="{A6F512E1-3F4D-4A01-92E4-833856B09799}" destId="{EFC5904C-6172-4D21-AA6F-0A027056D3ED}" srcOrd="0" destOrd="2" presId="urn:microsoft.com/office/officeart/2005/8/layout/list1"/>
    <dgm:cxn modelId="{4BABFDFA-8D8C-459A-B3CC-28813AB8A257}" type="presOf" srcId="{72F61F39-30A0-499F-8706-760CC6A7C0D7}" destId="{EFC5904C-6172-4D21-AA6F-0A027056D3ED}" srcOrd="0" destOrd="0" presId="urn:microsoft.com/office/officeart/2005/8/layout/list1"/>
    <dgm:cxn modelId="{3377A197-9616-49CB-A7A9-7F7740E243DA}" srcId="{1B2CDB05-86C6-4E3F-8115-B237F44B6524}" destId="{1A60FDE9-8FDD-4F95-8761-9B8568EA05DF}" srcOrd="0" destOrd="0" parTransId="{0EA27716-065F-4EC5-BBAA-E844C0E66BF7}" sibTransId="{F982082A-35F6-4E4D-B386-9B512221BAE4}"/>
    <dgm:cxn modelId="{006FD2C6-CABE-4EAC-8B85-15FF38E15E1F}" type="presOf" srcId="{2BA9582F-E630-4595-8145-1E00018ED96D}" destId="{EFC5904C-6172-4D21-AA6F-0A027056D3ED}" srcOrd="0" destOrd="1" presId="urn:microsoft.com/office/officeart/2005/8/layout/list1"/>
    <dgm:cxn modelId="{C45CEDFC-16BC-4A43-9EE6-F19706883AD8}" srcId="{1A60FDE9-8FDD-4F95-8761-9B8568EA05DF}" destId="{A6F512E1-3F4D-4A01-92E4-833856B09799}" srcOrd="2" destOrd="0" parTransId="{47253FEE-E279-4846-9EAC-5929CBAE8137}" sibTransId="{BF1C8A41-4644-471D-BA1F-39C804E0995F}"/>
    <dgm:cxn modelId="{2B032922-C804-4F42-9568-908DCD696446}" type="presOf" srcId="{1B2CDB05-86C6-4E3F-8115-B237F44B6524}" destId="{DEB62E53-5A95-4A43-B264-D6BCB375193B}" srcOrd="0" destOrd="0" presId="urn:microsoft.com/office/officeart/2005/8/layout/list1"/>
    <dgm:cxn modelId="{E45F129F-CA0E-4EF0-8546-2D1C5870CD3D}" srcId="{1A60FDE9-8FDD-4F95-8761-9B8568EA05DF}" destId="{2BA9582F-E630-4595-8145-1E00018ED96D}" srcOrd="1" destOrd="0" parTransId="{BDB5F4C3-10BF-4AD6-8A9A-9D3D0D08F25E}" sibTransId="{52E8EA40-1E0F-4250-A7BA-3A68CA585726}"/>
    <dgm:cxn modelId="{51AC5623-E436-49EE-845B-864612DDD4FD}" type="presOf" srcId="{1A60FDE9-8FDD-4F95-8761-9B8568EA05DF}" destId="{35A981A8-FE84-42A3-97F8-AEB93B8A75BE}" srcOrd="0" destOrd="0" presId="urn:microsoft.com/office/officeart/2005/8/layout/list1"/>
    <dgm:cxn modelId="{E3646FF2-E9D3-4636-85FF-F70A066E421F}" type="presOf" srcId="{1A60FDE9-8FDD-4F95-8761-9B8568EA05DF}" destId="{582781B1-11A1-43EE-AABF-775ACAB37D1D}" srcOrd="1" destOrd="0" presId="urn:microsoft.com/office/officeart/2005/8/layout/list1"/>
    <dgm:cxn modelId="{B80F930E-2882-4F63-A969-F8A35E73591F}" srcId="{1A60FDE9-8FDD-4F95-8761-9B8568EA05DF}" destId="{72F61F39-30A0-499F-8706-760CC6A7C0D7}" srcOrd="0" destOrd="0" parTransId="{82F4773D-7DE1-43AA-A2E4-74D779CBB4BB}" sibTransId="{A2761074-BFB1-4002-A86A-B47009A5A9BF}"/>
    <dgm:cxn modelId="{DF4D5000-9E78-42A2-9B84-85D4F8993759}" type="presParOf" srcId="{DEB62E53-5A95-4A43-B264-D6BCB375193B}" destId="{886C2857-E126-4BF5-BA53-008BA5B0817D}" srcOrd="0" destOrd="0" presId="urn:microsoft.com/office/officeart/2005/8/layout/list1"/>
    <dgm:cxn modelId="{A6935049-B8CC-415C-B175-9CEABB1E45AB}" type="presParOf" srcId="{886C2857-E126-4BF5-BA53-008BA5B0817D}" destId="{35A981A8-FE84-42A3-97F8-AEB93B8A75BE}" srcOrd="0" destOrd="0" presId="urn:microsoft.com/office/officeart/2005/8/layout/list1"/>
    <dgm:cxn modelId="{62E99543-1D80-445F-8E48-FF487444F6A5}" type="presParOf" srcId="{886C2857-E126-4BF5-BA53-008BA5B0817D}" destId="{582781B1-11A1-43EE-AABF-775ACAB37D1D}" srcOrd="1" destOrd="0" presId="urn:microsoft.com/office/officeart/2005/8/layout/list1"/>
    <dgm:cxn modelId="{651290F2-686A-42BE-8593-21355ACF007D}" type="presParOf" srcId="{DEB62E53-5A95-4A43-B264-D6BCB375193B}" destId="{F5ACB861-CC0D-497A-AF35-30750F8AE795}" srcOrd="1" destOrd="0" presId="urn:microsoft.com/office/officeart/2005/8/layout/list1"/>
    <dgm:cxn modelId="{767A9B56-0277-4BF6-985A-B3B92ECFACDB}" type="presParOf" srcId="{DEB62E53-5A95-4A43-B264-D6BCB375193B}" destId="{EFC5904C-6172-4D21-AA6F-0A027056D3E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B891F8B-2DDC-40D4-A6D2-29E2352A1CC6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807D718-622F-4D05-9954-DFDC3C97C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44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AB65A15-DD0D-4C4E-8FD9-C5CB5617D18A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1E2BC98-6EA0-4EE7-A97F-558F26662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Graduation Rate</a:t>
            </a:r>
            <a:r>
              <a:rPr lang="en-US" altLang="en-US" baseline="0" dirty="0" smtClean="0"/>
              <a:t> is adjusted for transfers in and out, emigres and deceased students. 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2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02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29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8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2" y="3346212"/>
            <a:ext cx="829820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Click to edit Master subtitle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54" name="Isosceles Triangle 53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0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475" y="514924"/>
            <a:ext cx="5766527" cy="602235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3088" y="2629957"/>
            <a:ext cx="2525712" cy="1792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3088" y="514924"/>
            <a:ext cx="2525712" cy="1792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73088" y="4744990"/>
            <a:ext cx="2525712" cy="1792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395785"/>
            <a:ext cx="8596668" cy="605960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6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475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348133" cy="3022600"/>
          </a:xfrm>
        </p:spPr>
        <p:txBody>
          <a:bodyPr anchor="ctr">
            <a:normAutofit/>
          </a:bodyPr>
          <a:lstStyle>
            <a:lvl1pPr algn="l">
              <a:defRPr sz="4400" b="0" i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1142" y="3903134"/>
            <a:ext cx="8596669" cy="514248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20476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99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14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23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81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43" y="-550863"/>
            <a:ext cx="7232650" cy="795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101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43486" y="6419378"/>
            <a:ext cx="68333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352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6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2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622694"/>
            <a:ext cx="8596668" cy="1826581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722230"/>
            <a:ext cx="8596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3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1634" y="1796387"/>
            <a:ext cx="9090025" cy="4878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5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81025" y="1801813"/>
            <a:ext cx="4481513" cy="46942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0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8455" y="1872852"/>
            <a:ext cx="42976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81633" y="2689786"/>
            <a:ext cx="4297680" cy="38065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2689787"/>
            <a:ext cx="4297680" cy="38065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2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4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012" y="1719618"/>
            <a:ext cx="9035346" cy="495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6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8" r:id="rId4"/>
    <p:sldLayoutId id="2147483664" r:id="rId5"/>
    <p:sldLayoutId id="2147483680" r:id="rId6"/>
    <p:sldLayoutId id="2147483679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73" r:id="rId14"/>
    <p:sldLayoutId id="2147483672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Isosceles Triangle 16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1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6" r:id="rId2"/>
    <p:sldLayoutId id="2147483729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AccountabilityTool" TargetMode="External"/><Relationship Id="rId2" Type="http://schemas.openxmlformats.org/officeDocument/2006/relationships/hyperlink" Target="http://bit.ly/CohortFAQ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it.ly/SDRRHelpButton" TargetMode="External"/><Relationship Id="rId4" Type="http://schemas.openxmlformats.org/officeDocument/2006/relationships/hyperlink" Target="http://bit.ly/CohortHel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Graduation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Cindy Warren</a:t>
            </a:r>
          </a:p>
          <a:p>
            <a:r>
              <a:rPr lang="en-US" dirty="0" smtClean="0"/>
              <a:t>Division of Assessment Support</a:t>
            </a:r>
          </a:p>
          <a:p>
            <a:r>
              <a:rPr lang="en-US" dirty="0" smtClean="0"/>
              <a:t>Office of Assessment and Accountability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5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55786" y="1229360"/>
            <a:ext cx="9188715" cy="508467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Graduation Rate measures the percentage of students who enter high school and receive a diploma based on their adjusted cohort in 4 or 5 years.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Graduation Rate shall be reported for all students and all student groups.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Alternate students and students who do not graduate count against your graduation rate (both 4 and 5 year)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Schools below 80% on the 4 year graduation rate will be identified as a Comprehensive Support and Improvement (CSI).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KDE:OAA:DAS: clw 6/21/2018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56" y="257025"/>
            <a:ext cx="8662998" cy="1364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 Year Adjusted Cohort Graduation Rate Definition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5786" y="2316479"/>
            <a:ext cx="9188715" cy="43582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number of students who graduate in four years with a regular high school diploma divided by the number of students who entered high school four years earlier adjusting for transfers in and out, emigres and deceased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Five Year </a:t>
            </a:r>
            <a:r>
              <a:rPr lang="en-US" dirty="0"/>
              <a:t>Adjusted Cohort Graduation Rate Definition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5786" y="2184399"/>
            <a:ext cx="9188715" cy="44903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number of students who graduate in </a:t>
            </a:r>
            <a:r>
              <a:rPr lang="en-US" dirty="0" smtClean="0"/>
              <a:t>five </a:t>
            </a:r>
            <a:r>
              <a:rPr lang="en-US" dirty="0"/>
              <a:t>years with a regular high school diploma divided by the number of students who entered high school </a:t>
            </a:r>
            <a:r>
              <a:rPr lang="en-US" dirty="0" smtClean="0"/>
              <a:t>five </a:t>
            </a:r>
            <a:r>
              <a:rPr lang="en-US" dirty="0"/>
              <a:t>years earlier adjusting for transfers in and out, emigres and deceased students.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57025"/>
            <a:ext cx="8838129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 Year Adjusted Cohort Graduation Rate Calculation Formula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Number of cohort members who earned a regular high school diploma by the end of the current school year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----------------------------Divided By-----------------------------</a:t>
            </a:r>
          </a:p>
          <a:p>
            <a:pPr marL="0" indent="0">
              <a:buNone/>
            </a:pPr>
            <a:r>
              <a:rPr lang="en-US" dirty="0" smtClean="0"/>
              <a:t>Number of first-time 9</a:t>
            </a:r>
            <a:r>
              <a:rPr lang="en-US" baseline="30000" dirty="0" smtClean="0"/>
              <a:t>th</a:t>
            </a:r>
            <a:r>
              <a:rPr lang="en-US" dirty="0" smtClean="0"/>
              <a:t> graders in the fall 3 years earlier (starting cohort) plus students who transferred in, Minus students who transfer out, emigrate or have deceased during the past four years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Graduation Code (G-Code) Entry Dates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5786" y="1925259"/>
            <a:ext cx="9188715" cy="4388775"/>
          </a:xfrm>
        </p:spPr>
        <p:txBody>
          <a:bodyPr/>
          <a:lstStyle/>
          <a:p>
            <a:r>
              <a:rPr lang="en-US" dirty="0" smtClean="0"/>
              <a:t>Regular graduates must have a G-code entered in Infinite Campus (IC) by </a:t>
            </a:r>
            <a:r>
              <a:rPr lang="en-US" dirty="0" smtClean="0">
                <a:solidFill>
                  <a:srgbClr val="FF0000"/>
                </a:solidFill>
              </a:rPr>
              <a:t>June 16.</a:t>
            </a:r>
          </a:p>
          <a:p>
            <a:endParaRPr lang="en-US" dirty="0"/>
          </a:p>
          <a:p>
            <a:r>
              <a:rPr lang="en-US" dirty="0" smtClean="0"/>
              <a:t>Summer graduates must have a G-code entered into IC by </a:t>
            </a:r>
            <a:r>
              <a:rPr lang="en-US" dirty="0" smtClean="0">
                <a:solidFill>
                  <a:srgbClr val="FF0000"/>
                </a:solidFill>
              </a:rPr>
              <a:t>July 31.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8016" y="1273025"/>
            <a:ext cx="9188715" cy="481247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Based on last primary enrollment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Schools with less than 80% graduation rate for Title I or non-Title I high schools based on 4 year cohort will be classified as CSI 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Graduation Rate for the 4 year and 5 year Adjusted Cohort will be averaged for Graduation Rate Indicator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5786" y="1981200"/>
            <a:ext cx="9188715" cy="42220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hlinkClick r:id="rId2"/>
              </a:rPr>
              <a:t>Cohort FAQs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hlinkClick r:id="rId3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hlinkClick r:id="rId4"/>
              </a:rPr>
              <a:t>Cohort Help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hlinkClick r:id="rId3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hlinkClick r:id="rId5"/>
              </a:rPr>
              <a:t>SDRR Help Button</a:t>
            </a:r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KDE:OAA:DAS: clw 6/21/2018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270" y="257216"/>
            <a:ext cx="9429088" cy="1320800"/>
          </a:xfrm>
        </p:spPr>
        <p:txBody>
          <a:bodyPr>
            <a:noAutofit/>
          </a:bodyPr>
          <a:lstStyle/>
          <a:p>
            <a:r>
              <a:rPr lang="en-US" sz="5000" dirty="0"/>
              <a:t>Division of Assessment Support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Content Placeholder 4" descr="To contact the Division of Assessment Support in the Office of Assessment and Accoutability, please email dacinfo@education.ky.gov or phone 502-564-4394." title="Contact Information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489456" y="1298741"/>
          <a:ext cx="9090025" cy="487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KDE:OAA:DAS: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1629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C57F15-1EB7-4B3F-8F8C-D9989F760C07}" vid="{F99D259D-31FA-4B3E-8AAF-593522EED538}"/>
    </a:ext>
  </a:extLst>
</a:theme>
</file>

<file path=ppt/theme/theme2.xml><?xml version="1.0" encoding="utf-8"?>
<a:theme xmlns:a="http://schemas.openxmlformats.org/drawingml/2006/main" name="3_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C57F15-1EB7-4B3F-8F8C-D9989F760C07}" vid="{F99D259D-31FA-4B3E-8AAF-593522EED5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D2EE901F743A4CAD78AC6D3745579E" ma:contentTypeVersion="14" ma:contentTypeDescription="Create a new document." ma:contentTypeScope="" ma:versionID="0f648b335310412bbb177094abb12413">
  <xsd:schema xmlns:xsd="http://www.w3.org/2001/XMLSchema" xmlns:xs="http://www.w3.org/2001/XMLSchema" xmlns:p="http://schemas.microsoft.com/office/2006/metadata/properties" xmlns:ns2="cf3aa28c-8d44-408c-a5ca-996a87f6cd59" xmlns:ns3="b062eb0a-ada4-4626-816e-5cd0be926cfe" xmlns:ns4="e933af85-a9ee-4a70-b6e0-74d4f32bb51d" xmlns:ns5="5bc9d522-2386-425a-9f2a-a617cf877ec0" xmlns:ns6="c8aeabe4-0dec-4482-a76a-bb57f37294f4" targetNamespace="http://schemas.microsoft.com/office/2006/metadata/properties" ma:root="true" ma:fieldsID="9dba13beb4faeaa2cdcb7b7642957a3a" ns2:_="" ns3:_="" ns4:_="" ns5:_="" ns6:_="">
    <xsd:import namespace="cf3aa28c-8d44-408c-a5ca-996a87f6cd59"/>
    <xsd:import namespace="b062eb0a-ada4-4626-816e-5cd0be926cfe"/>
    <xsd:import namespace="e933af85-a9ee-4a70-b6e0-74d4f32bb51d"/>
    <xsd:import namespace="5bc9d522-2386-425a-9f2a-a617cf877ec0"/>
    <xsd:import namespace="c8aeabe4-0dec-4482-a76a-bb57f37294f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ssessment" minOccurs="0"/>
                <xsd:element ref="ns3:Event1" minOccurs="0"/>
                <xsd:element ref="ns3:Publication_x0020_Date" minOccurs="0"/>
                <xsd:element ref="ns3:Vendor" minOccurs="0"/>
                <xsd:element ref="ns4:Final_x0020_Version" minOccurs="0"/>
                <xsd:element ref="ns5:TaxCatchAll" minOccurs="0"/>
                <xsd:element ref="ns6:SharedWithUsers" minOccurs="0"/>
                <xsd:element ref="ns2:SharedWithDetail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aa28c-8d44-408c-a5ca-996a87f6cd5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Details" ma:index="1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2eb0a-ada4-4626-816e-5cd0be926cfe" elementFormDefault="qualified">
    <xsd:import namespace="http://schemas.microsoft.com/office/2006/documentManagement/types"/>
    <xsd:import namespace="http://schemas.microsoft.com/office/infopath/2007/PartnerControls"/>
    <xsd:element name="Assessment" ma:index="11" nillable="true" ma:displayName="Assessment" ma:internalName="Assess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ESS"/>
                    <xsd:enumeration value="ACT"/>
                    <xsd:enumeration value="Alternate K-PREP"/>
                    <xsd:enumeration value="AP"/>
                    <xsd:enumeration value="ASVAB"/>
                    <xsd:enumeration value="Brigance"/>
                    <xsd:enumeration value="Compass"/>
                    <xsd:enumeration value="EOC"/>
                    <xsd:enumeration value="Explore"/>
                    <xsd:enumeration value="KOSSA"/>
                    <xsd:enumeration value="K-PREP"/>
                    <xsd:enumeration value="KYOTE"/>
                    <xsd:enumeration value="Plan"/>
                    <xsd:enumeration value="SAT10"/>
                    <xsd:enumeration value="WorkKeys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Event1" ma:index="12" nillable="true" ma:displayName="Event" ma:description="Where this document has been distributed." ma:internalName="Event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PE"/>
                    <xsd:enumeration value="DAC Meeting"/>
                    <xsd:enumeration value="KAAC"/>
                    <xsd:enumeration value="KASA"/>
                    <xsd:enumeration value="KASB"/>
                    <xsd:enumeration value="KASC"/>
                    <xsd:enumeration value="KBE"/>
                    <xsd:enumeration value="NTAPAA"/>
                    <xsd:enumeration value="OEA"/>
                    <xsd:enumeration value="SCAAC"/>
                    <xsd:enumeration value="Training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Publication_x0020_Date" ma:index="13" nillable="true" ma:displayName="Publication Date" ma:description="Date this document was distributed" ma:format="DateOnly" ma:internalName="Publication_x0020_Date">
      <xsd:simpleType>
        <xsd:restriction base="dms:DateTime"/>
      </xsd:simpleType>
    </xsd:element>
    <xsd:element name="Vendor" ma:index="14" nillable="true" ma:displayName="Vendor" ma:description="For documents not created by OAA, such as vendors." ma:format="Dropdown" ma:internalName="Vendor">
      <xsd:simpleType>
        <xsd:restriction base="dms:Choice">
          <xsd:enumeration value="Pearson"/>
          <xsd:enumeration value="ACT"/>
          <xsd:enumeration value="HumRRO"/>
          <xsd:enumeration value="KYOTE"/>
          <xsd:enumeration value="KOSSA"/>
          <xsd:enumeration value="Commissioner's Office"/>
          <xsd:enumeration value="Measured Progress"/>
          <xsd:enumeration value="CTB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3af85-a9ee-4a70-b6e0-74d4f32bb51d" elementFormDefault="qualified">
    <xsd:import namespace="http://schemas.microsoft.com/office/2006/documentManagement/types"/>
    <xsd:import namespace="http://schemas.microsoft.com/office/infopath/2007/PartnerControls"/>
    <xsd:element name="Final_x0020_Version" ma:index="15" nillable="true" ma:displayName="Final Version" ma:default="0" ma:description="Is this the final version of this document?" ma:internalName="Final_x0020_Version">
      <xsd:simpleType>
        <xsd:restriction base="dms:Boolean"/>
      </xsd:simpleType>
    </xsd:element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9d522-2386-425a-9f2a-a617cf877ec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description="" ma:hidden="true" ma:list="{996104cf-a403-4c52-b7a3-2ceacd3f1bff}" ma:internalName="TaxCatchAll" ma:showField="CatchAllData" ma:web="5bc9d522-2386-425a-9f2a-a617cf877e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eabe4-0dec-4482-a76a-bb57f37294f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c9d522-2386-425a-9f2a-a617cf877ec0"/>
    <Final_x0020_Version xmlns="e933af85-a9ee-4a70-b6e0-74d4f32bb51d">false</Final_x0020_Version>
    <Publication_x0020_Date xmlns="b062eb0a-ada4-4626-816e-5cd0be926cfe" xsi:nil="true"/>
    <Vendor xmlns="b062eb0a-ada4-4626-816e-5cd0be926cfe" xsi:nil="true"/>
    <Assessment xmlns="b062eb0a-ada4-4626-816e-5cd0be926cfe"/>
    <Event1 xmlns="b062eb0a-ada4-4626-816e-5cd0be926cf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B793E6-508F-4140-A982-BC73DAB5C4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3aa28c-8d44-408c-a5ca-996a87f6cd59"/>
    <ds:schemaRef ds:uri="b062eb0a-ada4-4626-816e-5cd0be926cfe"/>
    <ds:schemaRef ds:uri="e933af85-a9ee-4a70-b6e0-74d4f32bb51d"/>
    <ds:schemaRef ds:uri="5bc9d522-2386-425a-9f2a-a617cf877ec0"/>
    <ds:schemaRef ds:uri="c8aeabe4-0dec-4482-a76a-bb57f37294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C23E9A-708A-4488-BC53-5F393D41DE67}">
  <ds:schemaRefs>
    <ds:schemaRef ds:uri="http://schemas.microsoft.com/office/2006/documentManagement/types"/>
    <ds:schemaRef ds:uri="5bc9d522-2386-425a-9f2a-a617cf877ec0"/>
    <ds:schemaRef ds:uri="http://purl.org/dc/elements/1.1/"/>
    <ds:schemaRef ds:uri="b062eb0a-ada4-4626-816e-5cd0be926cfe"/>
    <ds:schemaRef ds:uri="http://schemas.openxmlformats.org/package/2006/metadata/core-properties"/>
    <ds:schemaRef ds:uri="e933af85-a9ee-4a70-b6e0-74d4f32bb51d"/>
    <ds:schemaRef ds:uri="http://www.w3.org/XML/1998/namespace"/>
    <ds:schemaRef ds:uri="http://purl.org/dc/dcmitype/"/>
    <ds:schemaRef ds:uri="http://schemas.microsoft.com/office/infopath/2007/PartnerControls"/>
    <ds:schemaRef ds:uri="c8aeabe4-0dec-4482-a76a-bb57f37294f4"/>
    <ds:schemaRef ds:uri="cf3aa28c-8d44-408c-a5ca-996a87f6cd59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A485209-582E-41ED-ADDE-A480BA72E8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848</TotalTime>
  <Words>425</Words>
  <Application>Microsoft Office PowerPoint</Application>
  <PresentationFormat>Widescreen</PresentationFormat>
  <Paragraphs>61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Franklin Gothic Medium</vt:lpstr>
      <vt:lpstr>Georgia</vt:lpstr>
      <vt:lpstr>Times New Roman</vt:lpstr>
      <vt:lpstr>Wingdings</vt:lpstr>
      <vt:lpstr>Wingdings 2</vt:lpstr>
      <vt:lpstr>Wingdings 3</vt:lpstr>
      <vt:lpstr>Theme1</vt:lpstr>
      <vt:lpstr>3_Theme1</vt:lpstr>
      <vt:lpstr>Graduation Rate</vt:lpstr>
      <vt:lpstr>Key Points</vt:lpstr>
      <vt:lpstr>Four Year Adjusted Cohort Graduation Rate Definition </vt:lpstr>
      <vt:lpstr>Five Year Adjusted Cohort Graduation Rate Definition </vt:lpstr>
      <vt:lpstr>Four Year Adjusted Cohort Graduation Rate Calculation Formula</vt:lpstr>
      <vt:lpstr>Graduation Code (G-Code) Entry Dates </vt:lpstr>
      <vt:lpstr>Accountability </vt:lpstr>
      <vt:lpstr>Resources</vt:lpstr>
      <vt:lpstr>Division of Assessment Support</vt:lpstr>
      <vt:lpstr>PowerPoint Presentation</vt:lpstr>
    </vt:vector>
  </TitlesOfParts>
  <Company>Kentucky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Blessing, Rebecca - Director, Division of Communications</dc:creator>
  <cp:lastModifiedBy>Warren, Cindy - Division of Support and Research</cp:lastModifiedBy>
  <cp:revision>283</cp:revision>
  <cp:lastPrinted>2018-06-20T18:38:31Z</cp:lastPrinted>
  <dcterms:created xsi:type="dcterms:W3CDTF">2016-05-23T03:56:12Z</dcterms:created>
  <dcterms:modified xsi:type="dcterms:W3CDTF">2018-06-29T14:42:04Z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0x010100F5D2EE901F743A4CAD78AC6D3745579E</vt:lpwstr>
  </property>
</Properties>
</file>