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31"/>
  </p:notesMasterIdLst>
  <p:handoutMasterIdLst>
    <p:handoutMasterId r:id="rId32"/>
  </p:handoutMasterIdLst>
  <p:sldIdLst>
    <p:sldId id="266" r:id="rId6"/>
    <p:sldId id="292" r:id="rId7"/>
    <p:sldId id="293" r:id="rId8"/>
    <p:sldId id="294" r:id="rId9"/>
    <p:sldId id="316" r:id="rId10"/>
    <p:sldId id="301" r:id="rId11"/>
    <p:sldId id="304" r:id="rId12"/>
    <p:sldId id="306" r:id="rId13"/>
    <p:sldId id="295" r:id="rId14"/>
    <p:sldId id="299" r:id="rId15"/>
    <p:sldId id="298" r:id="rId16"/>
    <p:sldId id="303" r:id="rId17"/>
    <p:sldId id="296" r:id="rId18"/>
    <p:sldId id="309" r:id="rId19"/>
    <p:sldId id="310" r:id="rId20"/>
    <p:sldId id="311" r:id="rId21"/>
    <p:sldId id="313" r:id="rId22"/>
    <p:sldId id="312" r:id="rId23"/>
    <p:sldId id="314" r:id="rId24"/>
    <p:sldId id="307" r:id="rId25"/>
    <p:sldId id="297" r:id="rId26"/>
    <p:sldId id="291" r:id="rId27"/>
    <p:sldId id="315" r:id="rId28"/>
    <p:sldId id="275" r:id="rId29"/>
    <p:sldId id="262"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Robin - Office of Teaching and Learning" initials="MR-OoTaL" lastIdx="3" clrIdx="0">
    <p:extLst>
      <p:ext uri="{19B8F6BF-5375-455C-9EA6-DF929625EA0E}">
        <p15:presenceInfo xmlns:p15="http://schemas.microsoft.com/office/powerpoint/2012/main" userId="S-1-5-21-2077426921-23679709-1353397897-42586" providerId="AD"/>
      </p:ext>
    </p:extLst>
  </p:cmAuthor>
  <p:cmAuthor id="2" name="Blessing, Rebecca - Director, Division of Communications" initials="BR-DDoC" lastIdx="9" clrIdx="1">
    <p:extLst>
      <p:ext uri="{19B8F6BF-5375-455C-9EA6-DF929625EA0E}">
        <p15:presenceInfo xmlns:p15="http://schemas.microsoft.com/office/powerpoint/2012/main" userId="S-1-5-21-2077426921-23679709-1353397897-3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28E"/>
    <a:srgbClr val="CC6600"/>
    <a:srgbClr val="506BA3"/>
    <a:srgbClr val="4A609A"/>
    <a:srgbClr val="6F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9A774-C136-4366-82BB-F9A83DBDD671}" v="208" dt="2018-05-08T15:27:29.897"/>
    <p1510:client id="{B448C0D8-8047-4CFA-A61A-80FFCF68C1BF}" v="29" dt="2018-05-08T17:36:47.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5/30/2018</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5/30/2018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267521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131316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dirty="0"/>
          </a:p>
        </p:txBody>
      </p:sp>
    </p:spTree>
    <p:extLst>
      <p:ext uri="{BB962C8B-B14F-4D97-AF65-F5344CB8AC3E}">
        <p14:creationId xmlns:p14="http://schemas.microsoft.com/office/powerpoint/2010/main" val="84719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163233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3675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166844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dirty="0"/>
          </a:p>
        </p:txBody>
      </p:sp>
    </p:spTree>
    <p:extLst>
      <p:ext uri="{BB962C8B-B14F-4D97-AF65-F5344CB8AC3E}">
        <p14:creationId xmlns:p14="http://schemas.microsoft.com/office/powerpoint/2010/main" val="414319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397785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20325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255010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Kiley</a:t>
            </a:r>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dirty="0"/>
          </a:p>
        </p:txBody>
      </p:sp>
    </p:spTree>
    <p:extLst>
      <p:ext uri="{BB962C8B-B14F-4D97-AF65-F5344CB8AC3E}">
        <p14:creationId xmlns:p14="http://schemas.microsoft.com/office/powerpoint/2010/main" val="199875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dirty="0"/>
          </a:p>
        </p:txBody>
      </p:sp>
    </p:spTree>
    <p:extLst>
      <p:ext uri="{BB962C8B-B14F-4D97-AF65-F5344CB8AC3E}">
        <p14:creationId xmlns:p14="http://schemas.microsoft.com/office/powerpoint/2010/main" val="129738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dirty="0"/>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endParaRPr lang="en-US" dirty="0"/>
          </a:p>
        </p:txBody>
      </p:sp>
      <p:sp>
        <p:nvSpPr>
          <p:cNvPr id="6" name="Picture Placeholder 3"/>
          <p:cNvSpPr>
            <a:spLocks noGrp="1"/>
          </p:cNvSpPr>
          <p:nvPr>
            <p:ph type="pic" sz="quarter" idx="14"/>
          </p:nvPr>
        </p:nvSpPr>
        <p:spPr>
          <a:xfrm>
            <a:off x="573088" y="514924"/>
            <a:ext cx="2525712" cy="1792288"/>
          </a:xfrm>
        </p:spPr>
        <p:txBody>
          <a:bodyPr/>
          <a:lstStyle/>
          <a:p>
            <a:endParaRPr lang="en-US" dirty="0"/>
          </a:p>
        </p:txBody>
      </p:sp>
      <p:sp>
        <p:nvSpPr>
          <p:cNvPr id="8" name="Picture Placeholder 3"/>
          <p:cNvSpPr>
            <a:spLocks noGrp="1"/>
          </p:cNvSpPr>
          <p:nvPr>
            <p:ph type="pic" sz="quarter" idx="15"/>
          </p:nvPr>
        </p:nvSpPr>
        <p:spPr>
          <a:xfrm>
            <a:off x="573088" y="4744990"/>
            <a:ext cx="2525712" cy="1792288"/>
          </a:xfrm>
        </p:spPr>
        <p:txBody>
          <a:bodyPr/>
          <a:lstStyle/>
          <a:p>
            <a:endParaRPr lang="en-US" dirty="0"/>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6580"/>
            <a:ext cx="8944503" cy="1066316"/>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dirty="0"/>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299828"/>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299828"/>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116762"/>
            <a:ext cx="4297680" cy="419288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116763"/>
            <a:ext cx="4297680" cy="419288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918" y="0"/>
            <a:ext cx="8596668" cy="902208"/>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34399" y="38520"/>
            <a:ext cx="8992572" cy="90026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030330"/>
            <a:ext cx="9035346" cy="56444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
        <p:nvSpPr>
          <p:cNvPr id="1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ky.gov/curriculum/modcurrframe/Documents/Transition_Readiness_Academic_Readiness_KDE_Approved_Dual_Credit_Guidance_Documen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ducation.ky.gov/CTE/Documents/Valid_Industry_Certification_List.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ky.gov/CTE/Documents/Articulation_Agreements_KOSSA.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ducation.ky.gov/CTE/Documents/TRACK_Apprenticeship_Accountability.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ducation.ky.gov/curriculum/modcurrframe/Documents/KDE_Approved_CTE_Dual_Credit_Guidanc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hackworth2@education.ky.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kiley.whitaker@education.ky.gov" TargetMode="External"/><Relationship Id="rId4" Type="http://schemas.openxmlformats.org/officeDocument/2006/relationships/hyperlink" Target="mailto:robin.mccoy@education.ky.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182774" y="919755"/>
            <a:ext cx="8664694" cy="1885612"/>
          </a:xfrm>
        </p:spPr>
        <p:txBody>
          <a:bodyPr/>
          <a:lstStyle/>
          <a:p>
            <a:r>
              <a:rPr lang="en-US" dirty="0"/>
              <a:t/>
            </a:r>
            <a:br>
              <a:rPr lang="en-US" dirty="0"/>
            </a:br>
            <a:r>
              <a:rPr lang="en-US" dirty="0"/>
              <a:t/>
            </a:r>
            <a:br>
              <a:rPr lang="en-US" dirty="0"/>
            </a:br>
            <a:r>
              <a:rPr lang="en-US" dirty="0"/>
              <a:t/>
            </a:r>
            <a:br>
              <a:rPr lang="en-US" dirty="0"/>
            </a:br>
            <a:r>
              <a:rPr lang="en-US" sz="4800" dirty="0"/>
              <a:t>Transition </a:t>
            </a:r>
            <a:r>
              <a:rPr lang="en-US" sz="4800" dirty="0" smtClean="0"/>
              <a:t>Readiness</a:t>
            </a:r>
            <a:r>
              <a:rPr lang="en-US" dirty="0" smtClean="0"/>
              <a:t/>
            </a:r>
            <a:br>
              <a:rPr lang="en-US" dirty="0" smtClean="0"/>
            </a:br>
            <a:r>
              <a:rPr lang="en-US" sz="3600" dirty="0" smtClean="0"/>
              <a:t>Under Kentucky Accountability System</a:t>
            </a:r>
            <a:endParaRPr lang="en-US" dirty="0"/>
          </a:p>
        </p:txBody>
      </p:sp>
      <p:sp>
        <p:nvSpPr>
          <p:cNvPr id="13" name="Subtitle 12"/>
          <p:cNvSpPr>
            <a:spLocks noGrp="1"/>
          </p:cNvSpPr>
          <p:nvPr>
            <p:ph type="subTitle" idx="1"/>
          </p:nvPr>
        </p:nvSpPr>
        <p:spPr>
          <a:xfrm>
            <a:off x="4016231" y="3223641"/>
            <a:ext cx="8175769" cy="3634359"/>
          </a:xfrm>
        </p:spPr>
        <p:txBody>
          <a:bodyPr>
            <a:noAutofit/>
          </a:bodyPr>
          <a:lstStyle/>
          <a:p>
            <a:pPr algn="ctr"/>
            <a:endParaRPr lang="en-US" dirty="0"/>
          </a:p>
          <a:p>
            <a:pPr algn="ctr"/>
            <a:r>
              <a:rPr lang="en-US" dirty="0"/>
              <a:t>May 30, 2018</a:t>
            </a:r>
          </a:p>
        </p:txBody>
      </p:sp>
    </p:spTree>
    <p:extLst>
      <p:ext uri="{BB962C8B-B14F-4D97-AF65-F5344CB8AC3E}">
        <p14:creationId xmlns:p14="http://schemas.microsoft.com/office/powerpoint/2010/main" val="9485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Readiness</a:t>
            </a:r>
          </a:p>
        </p:txBody>
      </p:sp>
      <p:sp>
        <p:nvSpPr>
          <p:cNvPr id="3" name="Text Placeholder 2"/>
          <p:cNvSpPr>
            <a:spLocks noGrp="1"/>
          </p:cNvSpPr>
          <p:nvPr>
            <p:ph type="body" sz="quarter" idx="13"/>
          </p:nvPr>
        </p:nvSpPr>
        <p:spPr>
          <a:xfrm>
            <a:off x="350223" y="2870791"/>
            <a:ext cx="9188715" cy="3343240"/>
          </a:xfrm>
        </p:spPr>
        <p:txBody>
          <a:bodyPr>
            <a:normAutofit fontScale="70000" lnSpcReduction="20000"/>
          </a:bodyPr>
          <a:lstStyle/>
          <a:p>
            <a:r>
              <a:rPr lang="en-US" dirty="0"/>
              <a:t>Within each bucket, students may choose to demonstrate readiness through</a:t>
            </a:r>
          </a:p>
          <a:p>
            <a:pPr lvl="1"/>
            <a:r>
              <a:rPr lang="en-US" dirty="0"/>
              <a:t>Benchmark(s) on a college </a:t>
            </a:r>
            <a:r>
              <a:rPr lang="en-US" dirty="0" smtClean="0"/>
              <a:t>admissions </a:t>
            </a:r>
            <a:r>
              <a:rPr lang="en-US" dirty="0"/>
              <a:t>exam</a:t>
            </a:r>
          </a:p>
          <a:p>
            <a:pPr lvl="1"/>
            <a:r>
              <a:rPr lang="en-US" dirty="0"/>
              <a:t>or*, Approved dual credit coursework and scoring a B or higher</a:t>
            </a:r>
          </a:p>
          <a:p>
            <a:pPr lvl="1"/>
            <a:r>
              <a:rPr lang="en-US" dirty="0"/>
              <a:t>or*, AP Exam Score of 3+ </a:t>
            </a:r>
          </a:p>
          <a:p>
            <a:pPr lvl="1"/>
            <a:r>
              <a:rPr lang="en-US" dirty="0"/>
              <a:t>or*, IB Exam Score of 5+ </a:t>
            </a:r>
          </a:p>
          <a:p>
            <a:pPr lvl="1"/>
            <a:r>
              <a:rPr lang="en-US" b="1" i="1" dirty="0"/>
              <a:t>or*</a:t>
            </a:r>
            <a:r>
              <a:rPr lang="en-US" dirty="0"/>
              <a:t>, benchmarks on a CAI exam </a:t>
            </a:r>
          </a:p>
          <a:p>
            <a:pPr marL="0" indent="0">
              <a:spcBef>
                <a:spcPts val="0"/>
              </a:spcBef>
              <a:buNone/>
            </a:pPr>
            <a:r>
              <a:rPr lang="en-US" sz="2600" i="1" dirty="0">
                <a:cs typeface="Times New Roman"/>
              </a:rPr>
              <a:t>		</a:t>
            </a:r>
          </a:p>
          <a:p>
            <a:pPr marL="0" indent="0">
              <a:spcBef>
                <a:spcPts val="0"/>
              </a:spcBef>
              <a:buNone/>
            </a:pPr>
            <a:r>
              <a:rPr lang="en-US" sz="2600" i="1" dirty="0">
                <a:cs typeface="Times New Roman"/>
              </a:rPr>
              <a:t>*Students are permitted to complete a combination of academic readiness 			indicators.</a:t>
            </a:r>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10</a:t>
            </a:fld>
            <a:endParaRPr lang="en-US" dirty="0"/>
          </a:p>
        </p:txBody>
      </p:sp>
      <p:sp>
        <p:nvSpPr>
          <p:cNvPr id="5" name="Rectangle 4"/>
          <p:cNvSpPr/>
          <p:nvPr/>
        </p:nvSpPr>
        <p:spPr>
          <a:xfrm>
            <a:off x="1400524" y="1097584"/>
            <a:ext cx="2915214" cy="1561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a:p>
            <a:pPr algn="ctr"/>
            <a:r>
              <a:rPr lang="en-US" sz="2000" dirty="0"/>
              <a:t>Quantitative Reasoning or Natural Sciences</a:t>
            </a:r>
          </a:p>
        </p:txBody>
      </p:sp>
      <p:sp>
        <p:nvSpPr>
          <p:cNvPr id="6" name="Rectangle 5"/>
          <p:cNvSpPr/>
          <p:nvPr/>
        </p:nvSpPr>
        <p:spPr>
          <a:xfrm>
            <a:off x="5160475" y="1097585"/>
            <a:ext cx="3195874" cy="1561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a:t>
            </a:r>
          </a:p>
          <a:p>
            <a:pPr algn="ctr"/>
            <a:r>
              <a:rPr lang="en-US" sz="2000" dirty="0"/>
              <a:t>Written or Oral Communications, Arts and Humanities, or Social and Behavioral Sciences</a:t>
            </a:r>
          </a:p>
        </p:txBody>
      </p:sp>
    </p:spTree>
    <p:extLst>
      <p:ext uri="{BB962C8B-B14F-4D97-AF65-F5344CB8AC3E}">
        <p14:creationId xmlns:p14="http://schemas.microsoft.com/office/powerpoint/2010/main" val="375866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Readiness</a:t>
            </a:r>
          </a:p>
        </p:txBody>
      </p:sp>
      <p:sp>
        <p:nvSpPr>
          <p:cNvPr id="3" name="Text Placeholder 2"/>
          <p:cNvSpPr>
            <a:spLocks noGrp="1"/>
          </p:cNvSpPr>
          <p:nvPr>
            <p:ph type="body" sz="quarter" idx="13"/>
          </p:nvPr>
        </p:nvSpPr>
        <p:spPr>
          <a:xfrm>
            <a:off x="555786" y="1167897"/>
            <a:ext cx="9188715" cy="5506878"/>
          </a:xfrm>
        </p:spPr>
        <p:txBody>
          <a:bodyPr/>
          <a:lstStyle/>
          <a:p>
            <a:r>
              <a:rPr lang="en-US" dirty="0"/>
              <a:t>Approved dual credit coursework has been outlined in </a:t>
            </a:r>
            <a:r>
              <a:rPr lang="en-US" dirty="0">
                <a:hlinkClick r:id="rId2"/>
              </a:rPr>
              <a:t>Transition Readiness--Academic Readiness: KDE Approved Dual Credit Guidance Document</a:t>
            </a:r>
            <a:endParaRPr lang="en-US" dirty="0"/>
          </a:p>
          <a:p>
            <a:r>
              <a:rPr lang="en-US" dirty="0"/>
              <a:t>AP, IB and CAI exam classifications have been made in the Transition Readiness—Academic Readiness: AP, IB, CAI Exam Classifications </a:t>
            </a:r>
            <a:r>
              <a:rPr lang="en-US" dirty="0" smtClean="0"/>
              <a:t>Document (to be published soon)</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127389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771" y="739116"/>
            <a:ext cx="8596668" cy="1826581"/>
          </a:xfrm>
        </p:spPr>
        <p:txBody>
          <a:bodyPr/>
          <a:lstStyle/>
          <a:p>
            <a:r>
              <a:rPr lang="en-US" dirty="0"/>
              <a:t>Transition Readiness		</a:t>
            </a:r>
          </a:p>
        </p:txBody>
      </p:sp>
      <p:sp>
        <p:nvSpPr>
          <p:cNvPr id="4" name="Text Placeholder 3"/>
          <p:cNvSpPr>
            <a:spLocks noGrp="1"/>
          </p:cNvSpPr>
          <p:nvPr>
            <p:ph type="body" idx="1"/>
          </p:nvPr>
        </p:nvSpPr>
        <p:spPr>
          <a:xfrm>
            <a:off x="646513" y="2565697"/>
            <a:ext cx="8596668" cy="860400"/>
          </a:xfrm>
        </p:spPr>
        <p:txBody>
          <a:bodyPr/>
          <a:lstStyle/>
          <a:p>
            <a:r>
              <a:rPr lang="en-US" dirty="0"/>
              <a:t>Career Readiness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12</a:t>
            </a:fld>
            <a:endParaRPr lang="en-US" dirty="0"/>
          </a:p>
        </p:txBody>
      </p:sp>
    </p:spTree>
    <p:extLst>
      <p:ext uri="{BB962C8B-B14F-4D97-AF65-F5344CB8AC3E}">
        <p14:creationId xmlns:p14="http://schemas.microsoft.com/office/powerpoint/2010/main" val="40293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 (2017-18)</a:t>
            </a:r>
          </a:p>
        </p:txBody>
      </p:sp>
      <p:sp>
        <p:nvSpPr>
          <p:cNvPr id="3" name="Text Placeholder 2"/>
          <p:cNvSpPr>
            <a:spLocks noGrp="1"/>
          </p:cNvSpPr>
          <p:nvPr>
            <p:ph type="body" sz="quarter" idx="13"/>
          </p:nvPr>
        </p:nvSpPr>
        <p:spPr>
          <a:xfrm>
            <a:off x="555786" y="1140738"/>
            <a:ext cx="9188715" cy="5534038"/>
          </a:xfrm>
        </p:spPr>
        <p:txBody>
          <a:bodyPr>
            <a:normAutofit fontScale="70000" lnSpcReduction="20000"/>
          </a:bodyPr>
          <a:lstStyle/>
          <a:p>
            <a:pPr>
              <a:spcBef>
                <a:spcPts val="0"/>
              </a:spcBef>
            </a:pPr>
            <a:r>
              <a:rPr lang="en-US" dirty="0">
                <a:cs typeface="Times New Roman"/>
              </a:rPr>
              <a:t>Benchmarks on Industry Certifications (</a:t>
            </a:r>
            <a:r>
              <a:rPr lang="en-US" i="1" dirty="0">
                <a:cs typeface="Times New Roman"/>
              </a:rPr>
              <a:t>Approved by the Kentucky Workforce Innovation Board on an annual basis</a:t>
            </a:r>
            <a:r>
              <a:rPr lang="en-US" dirty="0">
                <a:cs typeface="Times New Roman"/>
              </a:rPr>
              <a:t>); </a:t>
            </a:r>
            <a:br>
              <a:rPr lang="en-US" dirty="0">
                <a:cs typeface="Times New Roman"/>
              </a:rPr>
            </a:br>
            <a:r>
              <a:rPr lang="en-US" dirty="0">
                <a:cs typeface="Times New Roman"/>
              </a:rPr>
              <a:t>OR </a:t>
            </a:r>
            <a:endParaRPr lang="en-US" dirty="0">
              <a:cs typeface="Times New Roman" panose="02020603050405020304" pitchFamily="18" charset="0"/>
            </a:endParaRPr>
          </a:p>
          <a:p>
            <a:pPr>
              <a:spcBef>
                <a:spcPts val="0"/>
              </a:spcBef>
            </a:pPr>
            <a:r>
              <a:rPr lang="en-US" dirty="0">
                <a:cs typeface="Times New Roman"/>
              </a:rPr>
              <a:t>Scoring at or above the benchmark on the Career and Technical Education End-of-Program Assessment for articulated credit</a:t>
            </a:r>
            <a:r>
              <a:rPr lang="en-US" dirty="0" smtClean="0">
                <a:cs typeface="Times New Roman"/>
              </a:rPr>
              <a:t>;</a:t>
            </a:r>
            <a:endParaRPr lang="en-US" dirty="0">
              <a:cs typeface="Times New Roman"/>
            </a:endParaRPr>
          </a:p>
          <a:p>
            <a:pPr marL="0" indent="0">
              <a:spcBef>
                <a:spcPts val="0"/>
              </a:spcBef>
              <a:buNone/>
            </a:pPr>
            <a:r>
              <a:rPr lang="en-US" dirty="0">
                <a:cs typeface="Times New Roman"/>
              </a:rPr>
              <a:t>    </a:t>
            </a:r>
            <a:r>
              <a:rPr lang="en-US" dirty="0" smtClean="0">
                <a:cs typeface="Times New Roman"/>
              </a:rPr>
              <a:t>OR</a:t>
            </a:r>
            <a:endParaRPr lang="en-US" dirty="0">
              <a:cs typeface="Times New Roman"/>
            </a:endParaRPr>
          </a:p>
          <a:p>
            <a:pPr>
              <a:spcBef>
                <a:spcPts val="0"/>
              </a:spcBef>
            </a:pPr>
            <a:r>
              <a:rPr lang="en-US" i="1" strike="sngStrike" dirty="0">
                <a:solidFill>
                  <a:schemeClr val="bg2">
                    <a:lumMod val="50000"/>
                  </a:schemeClr>
                </a:solidFill>
                <a:cs typeface="Times New Roman"/>
              </a:rPr>
              <a:t>A grade of B or higher in each course on 6 or more hours of KDE-approved Career and Technical Education dual credit</a:t>
            </a:r>
            <a:r>
              <a:rPr lang="en-US" i="1" dirty="0" smtClean="0">
                <a:solidFill>
                  <a:schemeClr val="bg2">
                    <a:lumMod val="50000"/>
                  </a:schemeClr>
                </a:solidFill>
                <a:cs typeface="Times New Roman"/>
              </a:rPr>
              <a:t>;</a:t>
            </a:r>
            <a:r>
              <a:rPr lang="en-US" dirty="0">
                <a:cs typeface="Times New Roman"/>
              </a:rPr>
              <a:t/>
            </a:r>
            <a:br>
              <a:rPr lang="en-US" dirty="0">
                <a:cs typeface="Times New Roman"/>
              </a:rPr>
            </a:br>
            <a:r>
              <a:rPr lang="en-US" dirty="0">
                <a:cs typeface="Times New Roman"/>
              </a:rPr>
              <a:t>OR </a:t>
            </a:r>
          </a:p>
          <a:p>
            <a:pPr>
              <a:spcBef>
                <a:spcPts val="0"/>
              </a:spcBef>
            </a:pPr>
            <a:r>
              <a:rPr lang="en-US" dirty="0">
                <a:cs typeface="Times New Roman"/>
              </a:rPr>
              <a:t>Completing a KDE/Labor Cabinet-approved apprenticeship;</a:t>
            </a:r>
          </a:p>
          <a:p>
            <a:pPr marL="0" indent="0">
              <a:spcBef>
                <a:spcPts val="0"/>
              </a:spcBef>
              <a:buNone/>
            </a:pPr>
            <a:r>
              <a:rPr lang="en-US" dirty="0">
                <a:cs typeface="Times New Roman"/>
              </a:rPr>
              <a:t>    OR</a:t>
            </a:r>
          </a:p>
          <a:p>
            <a:pPr>
              <a:spcBef>
                <a:spcPts val="0"/>
              </a:spcBef>
            </a:pPr>
            <a:r>
              <a:rPr lang="en-US" i="1" strike="sngStrike" dirty="0">
                <a:solidFill>
                  <a:schemeClr val="bg2">
                    <a:lumMod val="50000"/>
                  </a:schemeClr>
                </a:solidFill>
                <a:cs typeface="Times New Roman"/>
              </a:rPr>
              <a:t>Completing a KDE-approved alternate process to verify exceptional work experience</a:t>
            </a:r>
            <a:r>
              <a:rPr lang="en-US" dirty="0">
                <a:cs typeface="Times New Roman"/>
              </a:rPr>
              <a:t>. </a:t>
            </a:r>
            <a:endParaRPr lang="en-US"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230128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 (2018-19)</a:t>
            </a:r>
          </a:p>
        </p:txBody>
      </p:sp>
      <p:sp>
        <p:nvSpPr>
          <p:cNvPr id="3" name="Text Placeholder 2"/>
          <p:cNvSpPr>
            <a:spLocks noGrp="1"/>
          </p:cNvSpPr>
          <p:nvPr>
            <p:ph type="body" sz="quarter" idx="13"/>
          </p:nvPr>
        </p:nvSpPr>
        <p:spPr>
          <a:xfrm>
            <a:off x="555786" y="1348966"/>
            <a:ext cx="9188715" cy="5325809"/>
          </a:xfrm>
        </p:spPr>
        <p:txBody>
          <a:bodyPr>
            <a:normAutofit fontScale="70000" lnSpcReduction="20000"/>
          </a:bodyPr>
          <a:lstStyle/>
          <a:p>
            <a:pPr>
              <a:spcBef>
                <a:spcPts val="0"/>
              </a:spcBef>
            </a:pPr>
            <a:r>
              <a:rPr lang="en-US" dirty="0">
                <a:cs typeface="Times New Roman"/>
              </a:rPr>
              <a:t>Benchmarks on Industry Certifications (</a:t>
            </a:r>
            <a:r>
              <a:rPr lang="en-US" i="1" dirty="0">
                <a:cs typeface="Times New Roman"/>
              </a:rPr>
              <a:t>Approved by the Kentucky Workforce Innovation Board on an annual basis</a:t>
            </a:r>
            <a:r>
              <a:rPr lang="en-US" dirty="0">
                <a:cs typeface="Times New Roman"/>
              </a:rPr>
              <a:t>); </a:t>
            </a:r>
            <a:br>
              <a:rPr lang="en-US" dirty="0">
                <a:cs typeface="Times New Roman"/>
              </a:rPr>
            </a:br>
            <a:r>
              <a:rPr lang="en-US" dirty="0">
                <a:cs typeface="Times New Roman"/>
              </a:rPr>
              <a:t>OR </a:t>
            </a:r>
            <a:endParaRPr lang="en-US" dirty="0">
              <a:cs typeface="Times New Roman" panose="02020603050405020304" pitchFamily="18" charset="0"/>
            </a:endParaRPr>
          </a:p>
          <a:p>
            <a:pPr>
              <a:spcBef>
                <a:spcPts val="0"/>
              </a:spcBef>
            </a:pPr>
            <a:r>
              <a:rPr lang="en-US" dirty="0">
                <a:cs typeface="Times New Roman"/>
              </a:rPr>
              <a:t>Scoring at or above the benchmark on the Career and Technical Education End-of-Program Assessment for articulated credit;</a:t>
            </a:r>
          </a:p>
          <a:p>
            <a:pPr marL="0" indent="0">
              <a:spcBef>
                <a:spcPts val="0"/>
              </a:spcBef>
              <a:buNone/>
            </a:pPr>
            <a:r>
              <a:rPr lang="en-US" dirty="0">
                <a:cs typeface="Times New Roman"/>
              </a:rPr>
              <a:t>    OR</a:t>
            </a:r>
          </a:p>
          <a:p>
            <a:pPr>
              <a:spcBef>
                <a:spcPts val="0"/>
              </a:spcBef>
            </a:pPr>
            <a:r>
              <a:rPr lang="en-US" dirty="0">
                <a:cs typeface="Times New Roman"/>
              </a:rPr>
              <a:t>A grade of B or higher in each course on 6 or more hours of KDE-approved Career and Technical Education dual credit</a:t>
            </a:r>
            <a:br>
              <a:rPr lang="en-US" dirty="0">
                <a:cs typeface="Times New Roman"/>
              </a:rPr>
            </a:br>
            <a:r>
              <a:rPr lang="en-US" dirty="0">
                <a:cs typeface="Times New Roman"/>
              </a:rPr>
              <a:t>OR </a:t>
            </a:r>
          </a:p>
          <a:p>
            <a:pPr>
              <a:spcBef>
                <a:spcPts val="0"/>
              </a:spcBef>
            </a:pPr>
            <a:r>
              <a:rPr lang="en-US" dirty="0">
                <a:cs typeface="Times New Roman"/>
              </a:rPr>
              <a:t>Completing a KDE/Labor Cabinet-approved apprenticeship;</a:t>
            </a:r>
          </a:p>
          <a:p>
            <a:pPr marL="0" indent="0">
              <a:spcBef>
                <a:spcPts val="0"/>
              </a:spcBef>
              <a:buNone/>
            </a:pPr>
            <a:r>
              <a:rPr lang="en-US" dirty="0">
                <a:cs typeface="Times New Roman"/>
              </a:rPr>
              <a:t>    OR</a:t>
            </a:r>
          </a:p>
          <a:p>
            <a:pPr>
              <a:spcBef>
                <a:spcPts val="0"/>
              </a:spcBef>
            </a:pPr>
            <a:r>
              <a:rPr lang="en-US" dirty="0">
                <a:cs typeface="Times New Roman"/>
              </a:rPr>
              <a:t>Completing a KDE-approved alternate process to verify exceptional work experience. </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14</a:t>
            </a:fld>
            <a:endParaRPr lang="en-US" dirty="0"/>
          </a:p>
        </p:txBody>
      </p:sp>
    </p:spTree>
    <p:extLst>
      <p:ext uri="{BB962C8B-B14F-4D97-AF65-F5344CB8AC3E}">
        <p14:creationId xmlns:p14="http://schemas.microsoft.com/office/powerpoint/2010/main" val="310140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a:t>
            </a:r>
          </a:p>
        </p:txBody>
      </p:sp>
      <p:sp>
        <p:nvSpPr>
          <p:cNvPr id="3" name="Text Placeholder 2"/>
          <p:cNvSpPr>
            <a:spLocks noGrp="1"/>
          </p:cNvSpPr>
          <p:nvPr>
            <p:ph type="body" sz="quarter" idx="13"/>
          </p:nvPr>
        </p:nvSpPr>
        <p:spPr>
          <a:xfrm>
            <a:off x="425157" y="1167897"/>
            <a:ext cx="9188715" cy="5236913"/>
          </a:xfrm>
        </p:spPr>
        <p:txBody>
          <a:bodyPr>
            <a:normAutofit fontScale="92500" lnSpcReduction="10000"/>
          </a:bodyPr>
          <a:lstStyle/>
          <a:p>
            <a:r>
              <a:rPr lang="en-US" b="1" u="sng" dirty="0">
                <a:hlinkClick r:id="rId2"/>
              </a:rPr>
              <a:t>Industry Certifications</a:t>
            </a:r>
            <a:r>
              <a:rPr lang="en-US" dirty="0"/>
              <a:t> – Kentucky has a clearly defined process to ensure industry-recognized credentials are practical, </a:t>
            </a:r>
            <a:r>
              <a:rPr lang="en-US" dirty="0" smtClean="0"/>
              <a:t>relevant </a:t>
            </a:r>
            <a:r>
              <a:rPr lang="en-US" dirty="0"/>
              <a:t>and that they align with career pathways.  The valid industry certification list is based on information provided by local workforce investment boards (WIBs), reviewed by multiple business and industry groups, presented to the Kentucky Workforce Innovation Board (KWIB) Business and Education Alignment Committee and approved by the KWIB.</a:t>
            </a:r>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dirty="0"/>
          </a:p>
        </p:txBody>
      </p:sp>
    </p:spTree>
    <p:extLst>
      <p:ext uri="{BB962C8B-B14F-4D97-AF65-F5344CB8AC3E}">
        <p14:creationId xmlns:p14="http://schemas.microsoft.com/office/powerpoint/2010/main" val="2222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a:t>
            </a:r>
          </a:p>
        </p:txBody>
      </p:sp>
      <p:sp>
        <p:nvSpPr>
          <p:cNvPr id="3" name="Text Placeholder 2"/>
          <p:cNvSpPr>
            <a:spLocks noGrp="1"/>
          </p:cNvSpPr>
          <p:nvPr>
            <p:ph type="body" sz="quarter" idx="13"/>
          </p:nvPr>
        </p:nvSpPr>
        <p:spPr>
          <a:xfrm>
            <a:off x="425157" y="1176951"/>
            <a:ext cx="9188715" cy="5227860"/>
          </a:xfrm>
        </p:spPr>
        <p:txBody>
          <a:bodyPr>
            <a:normAutofit fontScale="85000" lnSpcReduction="10000"/>
          </a:bodyPr>
          <a:lstStyle/>
          <a:p>
            <a:r>
              <a:rPr lang="en-US" b="1" u="sng" dirty="0">
                <a:hlinkClick r:id="rId2"/>
              </a:rPr>
              <a:t>Career and Technical Education End-of-Program Assessment for Articulated Credit (formerly known as KOSSA)</a:t>
            </a:r>
            <a:r>
              <a:rPr lang="en-US" dirty="0"/>
              <a:t> – In order to ensure that career and technical education students have acquired the skills necessary for successful transition from high school to postsecondary studies or the workforce, Kentucky has initiated a Skill Standards, Assessment, and Certification System. This system is based upon clear and concise standards identified by employers across the state which culminates in a performance based training and assessment system. </a:t>
            </a:r>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dirty="0"/>
          </a:p>
        </p:txBody>
      </p:sp>
    </p:spTree>
    <p:extLst>
      <p:ext uri="{BB962C8B-B14F-4D97-AF65-F5344CB8AC3E}">
        <p14:creationId xmlns:p14="http://schemas.microsoft.com/office/powerpoint/2010/main" val="27896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a:t>
            </a:r>
          </a:p>
        </p:txBody>
      </p:sp>
      <p:sp>
        <p:nvSpPr>
          <p:cNvPr id="3" name="Text Placeholder 2"/>
          <p:cNvSpPr>
            <a:spLocks noGrp="1"/>
          </p:cNvSpPr>
          <p:nvPr>
            <p:ph type="body" sz="quarter" idx="13"/>
          </p:nvPr>
        </p:nvSpPr>
        <p:spPr>
          <a:xfrm>
            <a:off x="425157" y="1140737"/>
            <a:ext cx="9188715" cy="5264073"/>
          </a:xfrm>
        </p:spPr>
        <p:txBody>
          <a:bodyPr>
            <a:normAutofit/>
          </a:bodyPr>
          <a:lstStyle/>
          <a:p>
            <a:r>
              <a:rPr lang="en-US" b="1" u="sng" dirty="0">
                <a:hlinkClick r:id="rId2"/>
              </a:rPr>
              <a:t>KDE/Labor </a:t>
            </a:r>
            <a:r>
              <a:rPr lang="en-US" b="1" u="sng" dirty="0" smtClean="0">
                <a:hlinkClick r:id="rId2"/>
              </a:rPr>
              <a:t>Cabinet-Approved </a:t>
            </a:r>
            <a:r>
              <a:rPr lang="en-US" b="1" u="sng" dirty="0">
                <a:hlinkClick r:id="rId2"/>
              </a:rPr>
              <a:t>Apprenticeship </a:t>
            </a:r>
            <a:r>
              <a:rPr lang="en-US" b="1" u="sng" dirty="0" smtClean="0">
                <a:hlinkClick r:id="rId2"/>
              </a:rPr>
              <a:t>(TRACK - Tech </a:t>
            </a:r>
            <a:r>
              <a:rPr lang="en-US" b="1" u="sng" dirty="0">
                <a:hlinkClick r:id="rId2"/>
              </a:rPr>
              <a:t>Ready Apprentices for Careers in Kentucky)</a:t>
            </a:r>
            <a:r>
              <a:rPr lang="en-US" dirty="0"/>
              <a:t> – Students enrolled in a TRACK Pre-Apprenticeship or Youth Apprenticeship who receive the TRACK certificate will be identified as career ready. </a:t>
            </a:r>
          </a:p>
        </p:txBody>
      </p:sp>
      <p:sp>
        <p:nvSpPr>
          <p:cNvPr id="4" name="Slide Number Placeholder 3"/>
          <p:cNvSpPr>
            <a:spLocks noGrp="1"/>
          </p:cNvSpPr>
          <p:nvPr>
            <p:ph type="sldNum" sz="quarter" idx="12"/>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111190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a:t>
            </a:r>
          </a:p>
        </p:txBody>
      </p:sp>
      <p:sp>
        <p:nvSpPr>
          <p:cNvPr id="3" name="Text Placeholder 2"/>
          <p:cNvSpPr>
            <a:spLocks noGrp="1"/>
          </p:cNvSpPr>
          <p:nvPr>
            <p:ph type="body" sz="quarter" idx="13"/>
          </p:nvPr>
        </p:nvSpPr>
        <p:spPr>
          <a:xfrm>
            <a:off x="425157" y="1213164"/>
            <a:ext cx="9188715" cy="5191646"/>
          </a:xfrm>
        </p:spPr>
        <p:txBody>
          <a:bodyPr>
            <a:normAutofit/>
          </a:bodyPr>
          <a:lstStyle/>
          <a:p>
            <a:r>
              <a:rPr lang="en-US" b="1" u="sng" dirty="0">
                <a:hlinkClick r:id="rId2"/>
              </a:rPr>
              <a:t>Dual Credit</a:t>
            </a:r>
            <a:r>
              <a:rPr lang="en-US" dirty="0"/>
              <a:t> – Students who score a grade of B or higher in two KDE approved CTE dual credit courses will be identified as career ready.  Approved dual credit for CTE must be taken within a single KDE-approved secondary CTE program area in which the student is enrolled and must align to the CTE course standards. </a:t>
            </a:r>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298948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Readiness</a:t>
            </a:r>
          </a:p>
        </p:txBody>
      </p:sp>
      <p:sp>
        <p:nvSpPr>
          <p:cNvPr id="3" name="Text Placeholder 2"/>
          <p:cNvSpPr>
            <a:spLocks noGrp="1"/>
          </p:cNvSpPr>
          <p:nvPr>
            <p:ph type="body" sz="quarter" idx="13"/>
          </p:nvPr>
        </p:nvSpPr>
        <p:spPr>
          <a:xfrm>
            <a:off x="425157" y="986319"/>
            <a:ext cx="9188715" cy="5871681"/>
          </a:xfrm>
        </p:spPr>
        <p:txBody>
          <a:bodyPr>
            <a:normAutofit fontScale="85000" lnSpcReduction="20000"/>
          </a:bodyPr>
          <a:lstStyle/>
          <a:p>
            <a:pPr>
              <a:lnSpc>
                <a:spcPct val="120000"/>
              </a:lnSpc>
              <a:spcBef>
                <a:spcPts val="0"/>
              </a:spcBef>
            </a:pPr>
            <a:r>
              <a:rPr lang="en-US" b="1" dirty="0"/>
              <a:t>KDE-approved Exceptional Work Experience</a:t>
            </a:r>
            <a:r>
              <a:rPr lang="en-US" dirty="0"/>
              <a:t> – Exceptional Work Experience is approved when a secondary student proves extraordinary recognition, achievements, growth and essential skills through a work experience beyond traditional work-based learning by demonstrating superior knowledge, exposure, and/or skills that are aligned with a valid industry-recognized certification or CTE End-of-Program Assessment (formerly known as KOSSA) in the same area as the work </a:t>
            </a:r>
            <a:r>
              <a:rPr lang="en-US" dirty="0" smtClean="0"/>
              <a:t>experience.</a:t>
            </a:r>
          </a:p>
          <a:p>
            <a:pPr>
              <a:lnSpc>
                <a:spcPct val="120000"/>
              </a:lnSpc>
              <a:spcBef>
                <a:spcPts val="0"/>
              </a:spcBef>
            </a:pPr>
            <a:r>
              <a:rPr lang="en-US" dirty="0" smtClean="0"/>
              <a:t>The </a:t>
            </a:r>
            <a:r>
              <a:rPr lang="en-US" dirty="0"/>
              <a:t>document detailing the requirements will be released soon. </a:t>
            </a:r>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dirty="0"/>
          </a:p>
        </p:txBody>
      </p:sp>
    </p:spTree>
    <p:extLst>
      <p:ext uri="{BB962C8B-B14F-4D97-AF65-F5344CB8AC3E}">
        <p14:creationId xmlns:p14="http://schemas.microsoft.com/office/powerpoint/2010/main" val="32870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Readiness</a:t>
            </a:r>
          </a:p>
        </p:txBody>
      </p:sp>
      <p:sp>
        <p:nvSpPr>
          <p:cNvPr id="3" name="Text Placeholder 2"/>
          <p:cNvSpPr>
            <a:spLocks noGrp="1"/>
          </p:cNvSpPr>
          <p:nvPr>
            <p:ph type="body" sz="quarter" idx="13"/>
          </p:nvPr>
        </p:nvSpPr>
        <p:spPr>
          <a:xfrm>
            <a:off x="555786" y="1213164"/>
            <a:ext cx="9316760" cy="5461611"/>
          </a:xfrm>
        </p:spPr>
        <p:txBody>
          <a:bodyPr vert="horz" lIns="91440" tIns="45720" rIns="91440" bIns="45720" rtlCol="0" anchor="t">
            <a:normAutofit fontScale="92500" lnSpcReduction="10000"/>
          </a:bodyPr>
          <a:lstStyle/>
          <a:p>
            <a:r>
              <a:rPr lang="en-US" dirty="0"/>
              <a:t>Transition Readiness is the attainment of the necessary knowledge, skills and dispositions </a:t>
            </a:r>
            <a:r>
              <a:rPr lang="en-US" dirty="0" smtClean="0"/>
              <a:t>for  a student to </a:t>
            </a:r>
            <a:r>
              <a:rPr lang="en-US" dirty="0"/>
              <a:t>successfully transition to the next level of his or her educational career.</a:t>
            </a:r>
          </a:p>
          <a:p>
            <a:r>
              <a:rPr lang="en-US" dirty="0"/>
              <a:t>Transition Readiness will be reported at the elementary, middle and high school levels.</a:t>
            </a:r>
          </a:p>
          <a:p>
            <a:r>
              <a:rPr lang="en-US" dirty="0"/>
              <a:t>For 2017-18, transition readiness will be used to identify schools for Comprehensive Support and Improvement (CSI), Targeted Support and Improvement (TSI</a:t>
            </a:r>
            <a:r>
              <a:rPr lang="en-US" dirty="0" smtClean="0"/>
              <a:t>), </a:t>
            </a:r>
            <a:r>
              <a:rPr lang="en-US" dirty="0"/>
              <a:t>and Other (not CSI or TSI) at the high school only.  </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284629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772" y="656923"/>
            <a:ext cx="8596668" cy="1826581"/>
          </a:xfrm>
        </p:spPr>
        <p:txBody>
          <a:bodyPr/>
          <a:lstStyle/>
          <a:p>
            <a:r>
              <a:rPr lang="en-US" dirty="0"/>
              <a:t>Transition Readiness		</a:t>
            </a:r>
          </a:p>
        </p:txBody>
      </p:sp>
      <p:sp>
        <p:nvSpPr>
          <p:cNvPr id="4" name="Text Placeholder 3"/>
          <p:cNvSpPr>
            <a:spLocks noGrp="1"/>
          </p:cNvSpPr>
          <p:nvPr>
            <p:ph type="body" idx="1"/>
          </p:nvPr>
        </p:nvSpPr>
        <p:spPr>
          <a:xfrm>
            <a:off x="625966" y="2483504"/>
            <a:ext cx="8596668" cy="860400"/>
          </a:xfrm>
        </p:spPr>
        <p:txBody>
          <a:bodyPr/>
          <a:lstStyle/>
          <a:p>
            <a:r>
              <a:rPr lang="en-US" dirty="0"/>
              <a:t>English Learner Readiness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20</a:t>
            </a:fld>
            <a:endParaRPr lang="en-US" dirty="0"/>
          </a:p>
        </p:txBody>
      </p:sp>
    </p:spTree>
    <p:extLst>
      <p:ext uri="{BB962C8B-B14F-4D97-AF65-F5344CB8AC3E}">
        <p14:creationId xmlns:p14="http://schemas.microsoft.com/office/powerpoint/2010/main" val="247837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Learner Readiness</a:t>
            </a:r>
          </a:p>
        </p:txBody>
      </p:sp>
      <p:sp>
        <p:nvSpPr>
          <p:cNvPr id="3" name="Text Placeholder 2"/>
          <p:cNvSpPr>
            <a:spLocks noGrp="1"/>
          </p:cNvSpPr>
          <p:nvPr>
            <p:ph type="body" sz="quarter" idx="13"/>
          </p:nvPr>
        </p:nvSpPr>
        <p:spPr>
          <a:xfrm>
            <a:off x="555786" y="1231272"/>
            <a:ext cx="9188715" cy="5443504"/>
          </a:xfrm>
        </p:spPr>
        <p:txBody>
          <a:bodyPr/>
          <a:lstStyle/>
          <a:p>
            <a:r>
              <a:rPr lang="en-US" dirty="0" smtClean="0">
                <a:cs typeface="Times New Roman"/>
              </a:rPr>
              <a:t>Meet criteria </a:t>
            </a:r>
            <a:r>
              <a:rPr lang="en-US" dirty="0">
                <a:cs typeface="Times New Roman"/>
              </a:rPr>
              <a:t>for English language proficiency for any student who received English Language services during high school</a:t>
            </a:r>
            <a:r>
              <a:rPr lang="en-US" dirty="0" smtClean="0">
                <a:cs typeface="Times New Roman"/>
              </a:rPr>
              <a: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262975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r>
              <a:rPr lang="en-US" dirty="0">
                <a:solidFill>
                  <a:srgbClr val="072C62"/>
                </a:solidFill>
              </a:rPr>
              <a:t> </a:t>
            </a:r>
            <a:endParaRPr lang="en-US" dirty="0">
              <a:solidFill>
                <a:schemeClr val="tx1"/>
              </a:solidFill>
            </a:endParaRPr>
          </a:p>
        </p:txBody>
      </p:sp>
      <p:sp>
        <p:nvSpPr>
          <p:cNvPr id="3" name="Text Placeholder 2"/>
          <p:cNvSpPr>
            <a:spLocks noGrp="1"/>
          </p:cNvSpPr>
          <p:nvPr>
            <p:ph type="body" sz="quarter" idx="13"/>
          </p:nvPr>
        </p:nvSpPr>
        <p:spPr>
          <a:xfrm>
            <a:off x="555786" y="1240326"/>
            <a:ext cx="9188715" cy="5434450"/>
          </a:xfrm>
        </p:spPr>
        <p:txBody>
          <a:bodyPr vert="horz" lIns="91440" tIns="45720" rIns="91440" bIns="45720" rtlCol="0" anchor="t">
            <a:normAutofit/>
          </a:bodyPr>
          <a:lstStyle/>
          <a:p>
            <a:r>
              <a:rPr lang="en-US" i="1" dirty="0"/>
              <a:t>Accountability at a Glance</a:t>
            </a:r>
          </a:p>
          <a:p>
            <a:r>
              <a:rPr lang="en-US" i="1" dirty="0"/>
              <a:t>Transition Readine</a:t>
            </a:r>
            <a:r>
              <a:rPr lang="en-US" dirty="0"/>
              <a:t>ss </a:t>
            </a:r>
          </a:p>
          <a:p>
            <a:r>
              <a:rPr lang="en-US" i="1" dirty="0"/>
              <a:t>Dual Credit Guidance Document – Academic</a:t>
            </a:r>
          </a:p>
          <a:p>
            <a:r>
              <a:rPr lang="en-US" i="1" dirty="0"/>
              <a:t>CTE Dual Credit Guidance Document – Career Readiness</a:t>
            </a:r>
          </a:p>
          <a:p>
            <a:r>
              <a:rPr lang="en-US" i="1" dirty="0"/>
              <a:t>Superintendent Webcast on 2017-18 Accountability – May 8, 2018</a:t>
            </a:r>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422830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BD7323-49BF-4C97-8773-5EC64C492009}" type="slidenum">
              <a:rPr lang="en-US" smtClean="0"/>
              <a:t>23</a:t>
            </a:fld>
            <a:endParaRPr lang="en-US" dirty="0"/>
          </a:p>
        </p:txBody>
      </p:sp>
      <p:sp>
        <p:nvSpPr>
          <p:cNvPr id="4" name="Title 3"/>
          <p:cNvSpPr>
            <a:spLocks noGrp="1"/>
          </p:cNvSpPr>
          <p:nvPr>
            <p:ph type="title"/>
          </p:nvPr>
        </p:nvSpPr>
        <p:spPr>
          <a:xfrm>
            <a:off x="324999" y="2095928"/>
            <a:ext cx="8596668" cy="902208"/>
          </a:xfrm>
        </p:spPr>
        <p:txBody>
          <a:bodyPr/>
          <a:lstStyle/>
          <a:p>
            <a:r>
              <a:rPr lang="en-US" dirty="0" smtClean="0"/>
              <a:t>Questions and Answers</a:t>
            </a:r>
            <a:endParaRPr lang="en-US" dirty="0"/>
          </a:p>
        </p:txBody>
      </p:sp>
    </p:spTree>
    <p:extLst>
      <p:ext uri="{BB962C8B-B14F-4D97-AF65-F5344CB8AC3E}">
        <p14:creationId xmlns:p14="http://schemas.microsoft.com/office/powerpoint/2010/main" val="2897747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sz="quarter" idx="13"/>
          </p:nvPr>
        </p:nvSpPr>
        <p:spPr>
          <a:xfrm>
            <a:off x="555786" y="1195058"/>
            <a:ext cx="9188715" cy="5479718"/>
          </a:xfrm>
        </p:spPr>
        <p:txBody>
          <a:bodyPr vert="horz" lIns="91440" tIns="45720" rIns="91440" bIns="45720" rtlCol="0" anchor="t">
            <a:normAutofit fontScale="85000" lnSpcReduction="20000"/>
          </a:bodyPr>
          <a:lstStyle/>
          <a:p>
            <a:r>
              <a:rPr lang="en-US" dirty="0"/>
              <a:t> Michael Hackworth</a:t>
            </a:r>
          </a:p>
          <a:p>
            <a:pPr marL="457200" lvl="1" indent="0">
              <a:buNone/>
            </a:pPr>
            <a:r>
              <a:rPr lang="en-US" dirty="0"/>
              <a:t>    Office of Assessment and Accountability</a:t>
            </a:r>
          </a:p>
          <a:p>
            <a:pPr marL="457200" lvl="1" indent="0">
              <a:buNone/>
            </a:pPr>
            <a:r>
              <a:rPr lang="en-US" dirty="0"/>
              <a:t>    </a:t>
            </a:r>
            <a:r>
              <a:rPr lang="en-US" dirty="0">
                <a:hlinkClick r:id="rId3"/>
              </a:rPr>
              <a:t>michael.hackworth2@education.ky.gov</a:t>
            </a:r>
            <a:endParaRPr lang="en-US" dirty="0"/>
          </a:p>
          <a:p>
            <a:r>
              <a:rPr lang="en-US" dirty="0"/>
              <a:t> Robin McCoy – Academic Readiness</a:t>
            </a:r>
          </a:p>
          <a:p>
            <a:pPr marL="457200" lvl="1" indent="0">
              <a:buNone/>
            </a:pPr>
            <a:r>
              <a:rPr lang="en-US" dirty="0"/>
              <a:t>    Office of Teaching and Learning</a:t>
            </a:r>
          </a:p>
          <a:p>
            <a:pPr marL="457200" lvl="1" indent="0">
              <a:buNone/>
            </a:pPr>
            <a:r>
              <a:rPr lang="en-US" dirty="0"/>
              <a:t>    </a:t>
            </a:r>
            <a:r>
              <a:rPr lang="en-US" dirty="0">
                <a:hlinkClick r:id="rId4"/>
              </a:rPr>
              <a:t>robin.mccoy@education.ky.gov</a:t>
            </a:r>
            <a:endParaRPr lang="en-US" dirty="0"/>
          </a:p>
          <a:p>
            <a:r>
              <a:rPr lang="en-US" dirty="0"/>
              <a:t> Kiley Whitaker – Career Readiness</a:t>
            </a:r>
          </a:p>
          <a:p>
            <a:pPr marL="457200" lvl="1" indent="0">
              <a:buNone/>
            </a:pPr>
            <a:r>
              <a:rPr lang="en-US" dirty="0"/>
              <a:t>    Office of Career and Technical Education</a:t>
            </a:r>
          </a:p>
          <a:p>
            <a:pPr marL="457200" lvl="1" indent="0">
              <a:buNone/>
            </a:pPr>
            <a:r>
              <a:rPr lang="en-US" dirty="0"/>
              <a:t>    </a:t>
            </a:r>
            <a:r>
              <a:rPr lang="en-US" dirty="0">
                <a:hlinkClick r:id="rId5"/>
              </a:rPr>
              <a:t>kiley.whitaker@education.ky.gov</a:t>
            </a:r>
            <a:endParaRPr lang="en-US" dirty="0"/>
          </a:p>
          <a:p>
            <a:pPr marL="457200" lvl="1" indent="0">
              <a:buNone/>
            </a:pPr>
            <a:endParaRPr lang="en-US" dirty="0"/>
          </a:p>
          <a:p>
            <a:pPr marL="457200" lvl="1" indent="0">
              <a:buNone/>
            </a:pPr>
            <a:r>
              <a:rPr lang="en-US" dirty="0"/>
              <a:t>    </a:t>
            </a:r>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182800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Elementary/Middle School</a:t>
            </a:r>
          </a:p>
        </p:txBody>
      </p:sp>
      <p:sp>
        <p:nvSpPr>
          <p:cNvPr id="3" name="Text Placeholder 2"/>
          <p:cNvSpPr>
            <a:spLocks noGrp="1"/>
          </p:cNvSpPr>
          <p:nvPr>
            <p:ph type="body" sz="quarter" idx="13"/>
          </p:nvPr>
        </p:nvSpPr>
        <p:spPr>
          <a:xfrm>
            <a:off x="555786" y="1206631"/>
            <a:ext cx="9188715" cy="5468144"/>
          </a:xfrm>
        </p:spPr>
        <p:txBody>
          <a:bodyPr vert="horz" lIns="91440" tIns="45720" rIns="91440" bIns="45720" rtlCol="0" anchor="t">
            <a:normAutofit lnSpcReduction="10000"/>
          </a:bodyPr>
          <a:lstStyle/>
          <a:p>
            <a:r>
              <a:rPr lang="en-US" dirty="0"/>
              <a:t>Students at elementary and middle school levels must meet a benchmark on a composite score that combines student performance in reading, mathematics, science (grades 4 and 7), social studies (grades </a:t>
            </a:r>
            <a:r>
              <a:rPr lang="en-US" dirty="0" smtClean="0"/>
              <a:t>5 and </a:t>
            </a:r>
            <a:r>
              <a:rPr lang="en-US" dirty="0"/>
              <a:t>8) and writing (grades 5 and 8</a:t>
            </a:r>
            <a:r>
              <a:rPr lang="en-US" dirty="0" smtClean="0"/>
              <a:t>)</a:t>
            </a:r>
          </a:p>
          <a:p>
            <a:pPr marL="0" indent="0">
              <a:buNone/>
            </a:pPr>
            <a:r>
              <a:rPr lang="en-US" dirty="0" smtClean="0"/>
              <a:t>Note: In 2018, available data will be reported; benchmarks will not be established until fall 2019.</a:t>
            </a: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389014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a:t>
            </a:r>
          </a:p>
        </p:txBody>
      </p:sp>
      <p:sp>
        <p:nvSpPr>
          <p:cNvPr id="3" name="Text Placeholder 2"/>
          <p:cNvSpPr>
            <a:spLocks noGrp="1"/>
          </p:cNvSpPr>
          <p:nvPr>
            <p:ph type="body" sz="quarter" idx="13"/>
          </p:nvPr>
        </p:nvSpPr>
        <p:spPr>
          <a:xfrm>
            <a:off x="555786" y="1348966"/>
            <a:ext cx="9188715" cy="5325809"/>
          </a:xfrm>
        </p:spPr>
        <p:txBody>
          <a:bodyPr/>
          <a:lstStyle/>
          <a:p>
            <a:r>
              <a:rPr lang="en-US" dirty="0"/>
              <a:t>Students at the high school level must earn a high school diploma and meet one type of readiness (Academic or Career).</a:t>
            </a:r>
          </a:p>
          <a:p>
            <a:r>
              <a:rPr lang="en-US" dirty="0"/>
              <a:t>In addition, students who have received English Language services during high school must meet criteria for English language proficiency.</a:t>
            </a:r>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dirty="0"/>
          </a:p>
        </p:txBody>
      </p:sp>
    </p:spTree>
    <p:extLst>
      <p:ext uri="{BB962C8B-B14F-4D97-AF65-F5344CB8AC3E}">
        <p14:creationId xmlns:p14="http://schemas.microsoft.com/office/powerpoint/2010/main" val="170758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025"/>
            <a:ext cx="9152454" cy="1320800"/>
          </a:xfrm>
        </p:spPr>
        <p:txBody>
          <a:bodyPr>
            <a:normAutofit fontScale="90000"/>
          </a:bodyPr>
          <a:lstStyle/>
          <a:p>
            <a:r>
              <a:rPr lang="en-US" dirty="0"/>
              <a:t>High School </a:t>
            </a:r>
            <a:r>
              <a:rPr lang="en-US" dirty="0" smtClean="0"/>
              <a:t>Calculation –</a:t>
            </a:r>
            <a:br>
              <a:rPr lang="en-US" dirty="0" smtClean="0"/>
            </a:br>
            <a:r>
              <a:rPr lang="en-US" dirty="0" smtClean="0"/>
              <a:t>Percentage of Transition Ready grads </a:t>
            </a:r>
            <a:endParaRPr lang="en-US" dirty="0"/>
          </a:p>
        </p:txBody>
      </p:sp>
      <p:sp>
        <p:nvSpPr>
          <p:cNvPr id="3" name="Text Placeholder 2"/>
          <p:cNvSpPr>
            <a:spLocks noGrp="1"/>
          </p:cNvSpPr>
          <p:nvPr>
            <p:ph type="body" sz="quarter" idx="13"/>
          </p:nvPr>
        </p:nvSpPr>
        <p:spPr>
          <a:xfrm>
            <a:off x="-122780" y="1577825"/>
            <a:ext cx="10581400" cy="6857162"/>
          </a:xfrm>
        </p:spPr>
        <p:txBody>
          <a:bodyPr>
            <a:normAutofit/>
          </a:bodyPr>
          <a:lstStyle/>
          <a:p>
            <a:pPr marL="0" indent="0">
              <a:buNone/>
            </a:pPr>
            <a:r>
              <a:rPr lang="en-US" sz="3400" dirty="0" smtClean="0"/>
              <a:t>  Based on the students who graduate:</a:t>
            </a:r>
          </a:p>
          <a:p>
            <a:pPr marL="0" indent="0">
              <a:buNone/>
            </a:pPr>
            <a:endParaRPr lang="en-US" sz="3400" dirty="0" smtClean="0"/>
          </a:p>
          <a:p>
            <a:pPr marL="0" indent="0" algn="ctr">
              <a:buNone/>
            </a:pPr>
            <a:r>
              <a:rPr lang="en-US" sz="3200" dirty="0" smtClean="0"/>
              <a:t>Number of transition ready students +</a:t>
            </a:r>
          </a:p>
          <a:p>
            <a:pPr marL="0" indent="0" algn="ctr">
              <a:buNone/>
            </a:pPr>
            <a:r>
              <a:rPr lang="en-US" sz="3200" dirty="0" smtClean="0"/>
              <a:t>Number of EL students who reached EL proficiency in HS</a:t>
            </a:r>
          </a:p>
          <a:p>
            <a:pPr marL="0" indent="0" algn="ctr">
              <a:buNone/>
            </a:pPr>
            <a:endParaRPr lang="en-US" sz="3200" dirty="0"/>
          </a:p>
          <a:p>
            <a:pPr marL="0" indent="0" algn="ctr">
              <a:buNone/>
            </a:pPr>
            <a:r>
              <a:rPr lang="en-US" sz="3200" dirty="0" smtClean="0"/>
              <a:t>Total number of graduates + </a:t>
            </a:r>
          </a:p>
          <a:p>
            <a:pPr marL="0" indent="0" algn="ctr">
              <a:buNone/>
            </a:pPr>
            <a:r>
              <a:rPr lang="en-US" sz="3200" dirty="0" smtClean="0"/>
              <a:t>Number of students who have received EL services in HS</a:t>
            </a:r>
            <a:endParaRPr lang="en-US" sz="3200" dirty="0"/>
          </a:p>
          <a:p>
            <a:pPr marL="0" indent="0">
              <a:buNone/>
            </a:pPr>
            <a:endParaRPr lang="en-US" sz="3400"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dirty="0"/>
          </a:p>
        </p:txBody>
      </p:sp>
      <p:cxnSp>
        <p:nvCxnSpPr>
          <p:cNvPr id="7" name="Straight Connector 6"/>
          <p:cNvCxnSpPr/>
          <p:nvPr/>
        </p:nvCxnSpPr>
        <p:spPr>
          <a:xfrm flipV="1">
            <a:off x="316871" y="4413404"/>
            <a:ext cx="10141749" cy="905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256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27" y="718805"/>
            <a:ext cx="8596668" cy="1826581"/>
          </a:xfrm>
        </p:spPr>
        <p:txBody>
          <a:bodyPr>
            <a:normAutofit fontScale="90000"/>
          </a:bodyPr>
          <a:lstStyle/>
          <a:p>
            <a:r>
              <a:rPr lang="en-US" dirty="0" smtClean="0"/>
              <a:t/>
            </a:r>
            <a:br>
              <a:rPr lang="en-US" dirty="0" smtClean="0"/>
            </a:br>
            <a:r>
              <a:rPr lang="en-US" dirty="0" smtClean="0"/>
              <a:t/>
            </a:r>
            <a:br>
              <a:rPr lang="en-US" dirty="0" smtClean="0"/>
            </a:br>
            <a:r>
              <a:rPr lang="en-US" dirty="0" smtClean="0"/>
              <a:t>Transition </a:t>
            </a:r>
            <a:r>
              <a:rPr lang="en-US" dirty="0"/>
              <a:t>Readiness		</a:t>
            </a:r>
          </a:p>
        </p:txBody>
      </p:sp>
      <p:sp>
        <p:nvSpPr>
          <p:cNvPr id="4" name="Text Placeholder 3"/>
          <p:cNvSpPr>
            <a:spLocks noGrp="1"/>
          </p:cNvSpPr>
          <p:nvPr>
            <p:ph type="body" idx="1"/>
          </p:nvPr>
        </p:nvSpPr>
        <p:spPr>
          <a:xfrm>
            <a:off x="551210" y="2545386"/>
            <a:ext cx="8596668" cy="860400"/>
          </a:xfrm>
        </p:spPr>
        <p:txBody>
          <a:bodyPr/>
          <a:lstStyle/>
          <a:p>
            <a:r>
              <a:rPr lang="en-US" dirty="0"/>
              <a:t>Academic Readiness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6</a:t>
            </a:fld>
            <a:endParaRPr lang="en-US" dirty="0"/>
          </a:p>
        </p:txBody>
      </p:sp>
    </p:spTree>
    <p:extLst>
      <p:ext uri="{BB962C8B-B14F-4D97-AF65-F5344CB8AC3E}">
        <p14:creationId xmlns:p14="http://schemas.microsoft.com/office/powerpoint/2010/main" val="219588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Readiness (2017-18)</a:t>
            </a:r>
          </a:p>
        </p:txBody>
      </p:sp>
      <p:sp>
        <p:nvSpPr>
          <p:cNvPr id="6" name="Text Placeholder 5"/>
          <p:cNvSpPr>
            <a:spLocks noGrp="1"/>
          </p:cNvSpPr>
          <p:nvPr>
            <p:ph type="body" sz="quarter" idx="13"/>
          </p:nvPr>
        </p:nvSpPr>
        <p:spPr>
          <a:xfrm>
            <a:off x="259762" y="1131683"/>
            <a:ext cx="9188715" cy="5347466"/>
          </a:xfrm>
        </p:spPr>
        <p:txBody>
          <a:bodyPr>
            <a:normAutofit fontScale="47500" lnSpcReduction="20000"/>
          </a:bodyPr>
          <a:lstStyle/>
          <a:p>
            <a:pPr marL="0">
              <a:spcBef>
                <a:spcPts val="0"/>
              </a:spcBef>
            </a:pPr>
            <a:r>
              <a:rPr lang="en-US" dirty="0">
                <a:cs typeface="Times New Roman"/>
              </a:rPr>
              <a:t> </a:t>
            </a:r>
            <a:r>
              <a:rPr lang="en-US" sz="4200" dirty="0">
                <a:cs typeface="Times New Roman"/>
              </a:rPr>
              <a:t>Benchmarks, determined by Council on Postsecondary Education (CPE) on a college admissions exam; </a:t>
            </a:r>
            <a:br>
              <a:rPr lang="en-US" sz="4200" dirty="0">
                <a:cs typeface="Times New Roman"/>
              </a:rPr>
            </a:br>
            <a:r>
              <a:rPr lang="en-US" sz="4200" dirty="0">
                <a:cs typeface="Times New Roman"/>
              </a:rPr>
              <a:t>OR</a:t>
            </a:r>
          </a:p>
          <a:p>
            <a:pPr marL="0">
              <a:spcBef>
                <a:spcPts val="0"/>
              </a:spcBef>
            </a:pPr>
            <a:r>
              <a:rPr lang="en-US" sz="4200" i="1" strike="sngStrike" dirty="0">
                <a:solidFill>
                  <a:schemeClr val="accent1"/>
                </a:solidFill>
                <a:cs typeface="Times New Roman"/>
              </a:rPr>
              <a:t>A grade of B or higher in each course on 6 or more hours of KDE-approved dual credit;</a:t>
            </a:r>
            <a:r>
              <a:rPr lang="en-US" sz="4200" dirty="0">
                <a:cs typeface="Times New Roman"/>
              </a:rPr>
              <a:t/>
            </a:r>
            <a:br>
              <a:rPr lang="en-US" sz="4200" dirty="0">
                <a:cs typeface="Times New Roman"/>
              </a:rPr>
            </a:br>
            <a:r>
              <a:rPr lang="en-US" sz="4200" dirty="0">
                <a:cs typeface="Times New Roman"/>
              </a:rPr>
              <a:t>OR</a:t>
            </a:r>
          </a:p>
          <a:p>
            <a:pPr marL="0">
              <a:spcBef>
                <a:spcPts val="0"/>
              </a:spcBef>
            </a:pPr>
            <a:r>
              <a:rPr lang="en-US" sz="4200" dirty="0">
                <a:cs typeface="Times New Roman"/>
              </a:rPr>
              <a:t>A score of 3+ on exams in 2 or more Advanced Placement courses; </a:t>
            </a:r>
            <a:br>
              <a:rPr lang="en-US" sz="4200" dirty="0">
                <a:cs typeface="Times New Roman"/>
              </a:rPr>
            </a:br>
            <a:r>
              <a:rPr lang="en-US" sz="4200" dirty="0">
                <a:cs typeface="Times New Roman"/>
              </a:rPr>
              <a:t>OR</a:t>
            </a:r>
          </a:p>
          <a:p>
            <a:pPr marL="0">
              <a:spcBef>
                <a:spcPts val="0"/>
              </a:spcBef>
            </a:pPr>
            <a:r>
              <a:rPr lang="en-US" sz="4200" dirty="0">
                <a:cs typeface="Times New Roman"/>
              </a:rPr>
              <a:t>A score of 5+ on 2 exams for International Baccalaureate Courses; </a:t>
            </a:r>
            <a:br>
              <a:rPr lang="en-US" sz="4200" dirty="0">
                <a:cs typeface="Times New Roman"/>
              </a:rPr>
            </a:br>
            <a:r>
              <a:rPr lang="en-US" sz="4200" dirty="0">
                <a:cs typeface="Times New Roman"/>
              </a:rPr>
              <a:t>OR</a:t>
            </a:r>
          </a:p>
          <a:p>
            <a:pPr marL="0">
              <a:spcBef>
                <a:spcPts val="0"/>
              </a:spcBef>
            </a:pPr>
            <a:r>
              <a:rPr lang="en-US" sz="4200" dirty="0">
                <a:cs typeface="Times New Roman"/>
              </a:rPr>
              <a:t>Benchmarks on 2 or more Cambridge Advanced International examinations;</a:t>
            </a:r>
          </a:p>
          <a:p>
            <a:pPr marL="0" indent="0">
              <a:spcBef>
                <a:spcPts val="0"/>
              </a:spcBef>
              <a:buNone/>
            </a:pPr>
            <a:r>
              <a:rPr lang="en-US" sz="4200" dirty="0">
                <a:cs typeface="Times New Roman"/>
              </a:rPr>
              <a:t>OR</a:t>
            </a:r>
          </a:p>
          <a:p>
            <a:pPr marL="0">
              <a:spcBef>
                <a:spcPts val="0"/>
              </a:spcBef>
            </a:pPr>
            <a:r>
              <a:rPr lang="en-US" sz="4200" dirty="0">
                <a:cs typeface="Times New Roman"/>
              </a:rPr>
              <a:t>Completing a combination of academic readiness indicators above.</a:t>
            </a:r>
          </a:p>
          <a:p>
            <a:pPr marL="0">
              <a:spcBef>
                <a:spcPts val="0"/>
              </a:spcBef>
            </a:pPr>
            <a:endParaRPr lang="en-US" sz="4200" dirty="0">
              <a:cs typeface="Times New Roman" panose="02020603050405020304" pitchFamily="18" charset="0"/>
            </a:endParaRPr>
          </a:p>
          <a:p>
            <a:pPr marL="0">
              <a:spcBef>
                <a:spcPts val="0"/>
              </a:spcBef>
            </a:pPr>
            <a:endParaRPr lang="en-US" sz="4200" dirty="0">
              <a:cs typeface="Times New Roman" panose="02020603050405020304" pitchFamily="18" charset="0"/>
            </a:endParaRPr>
          </a:p>
          <a:p>
            <a:pPr marL="0" indent="0">
              <a:spcBef>
                <a:spcPts val="0"/>
              </a:spcBef>
              <a:buNone/>
            </a:pPr>
            <a:r>
              <a:rPr lang="en-US" sz="4200" dirty="0" smtClean="0">
                <a:cs typeface="Times New Roman"/>
              </a:rPr>
              <a:t>Demonstration </a:t>
            </a:r>
            <a:r>
              <a:rPr lang="en-US" sz="4200" dirty="0">
                <a:cs typeface="Times New Roman"/>
              </a:rPr>
              <a:t>of academic readiness shall include one quantitative reasoning or natural sciences and one written or oral communication, arts and humanities, or social and behavioral sciences learning outcomes.</a:t>
            </a:r>
            <a:endParaRPr lang="en-US" sz="4200" dirty="0">
              <a:ea typeface="Calibri" panose="020F0502020204030204" pitchFamily="34" charset="0"/>
              <a:cs typeface="Times New Roman"/>
            </a:endParaRP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422098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Readiness (2018-19)</a:t>
            </a:r>
          </a:p>
        </p:txBody>
      </p:sp>
      <p:sp>
        <p:nvSpPr>
          <p:cNvPr id="6" name="Text Placeholder 5"/>
          <p:cNvSpPr>
            <a:spLocks noGrp="1"/>
          </p:cNvSpPr>
          <p:nvPr>
            <p:ph type="body" sz="quarter" idx="13"/>
          </p:nvPr>
        </p:nvSpPr>
        <p:spPr>
          <a:xfrm>
            <a:off x="259762" y="1122630"/>
            <a:ext cx="9188715" cy="5356519"/>
          </a:xfrm>
        </p:spPr>
        <p:txBody>
          <a:bodyPr>
            <a:normAutofit fontScale="55000" lnSpcReduction="20000"/>
          </a:bodyPr>
          <a:lstStyle/>
          <a:p>
            <a:pPr marL="0">
              <a:spcBef>
                <a:spcPts val="0"/>
              </a:spcBef>
            </a:pPr>
            <a:r>
              <a:rPr lang="en-US" dirty="0">
                <a:cs typeface="Times New Roman"/>
              </a:rPr>
              <a:t> Benchmarks, determined by Council on Postsecondary Education (CPE) on a college admissions exam; </a:t>
            </a:r>
            <a:br>
              <a:rPr lang="en-US" dirty="0">
                <a:cs typeface="Times New Roman"/>
              </a:rPr>
            </a:br>
            <a:r>
              <a:rPr lang="en-US" dirty="0">
                <a:cs typeface="Times New Roman"/>
              </a:rPr>
              <a:t>OR</a:t>
            </a:r>
          </a:p>
          <a:p>
            <a:pPr marL="0">
              <a:spcBef>
                <a:spcPts val="0"/>
              </a:spcBef>
            </a:pPr>
            <a:r>
              <a:rPr lang="en-US" dirty="0">
                <a:solidFill>
                  <a:schemeClr val="accent1"/>
                </a:solidFill>
                <a:cs typeface="Times New Roman"/>
              </a:rPr>
              <a:t>A grade of B or higher in each course on 6 or more hours of KDE-approved dual credit;</a:t>
            </a:r>
            <a:r>
              <a:rPr lang="en-US" dirty="0">
                <a:cs typeface="Times New Roman"/>
              </a:rPr>
              <a:t/>
            </a:r>
            <a:br>
              <a:rPr lang="en-US" dirty="0">
                <a:cs typeface="Times New Roman"/>
              </a:rPr>
            </a:br>
            <a:r>
              <a:rPr lang="en-US" dirty="0">
                <a:cs typeface="Times New Roman"/>
              </a:rPr>
              <a:t>OR</a:t>
            </a:r>
          </a:p>
          <a:p>
            <a:pPr marL="0">
              <a:spcBef>
                <a:spcPts val="0"/>
              </a:spcBef>
            </a:pPr>
            <a:r>
              <a:rPr lang="en-US" dirty="0">
                <a:cs typeface="Times New Roman"/>
              </a:rPr>
              <a:t>A score of 3+ on exams in 2 or more Advanced Placement courses; </a:t>
            </a:r>
            <a:br>
              <a:rPr lang="en-US" dirty="0">
                <a:cs typeface="Times New Roman"/>
              </a:rPr>
            </a:br>
            <a:r>
              <a:rPr lang="en-US" dirty="0">
                <a:cs typeface="Times New Roman"/>
              </a:rPr>
              <a:t>OR</a:t>
            </a:r>
          </a:p>
          <a:p>
            <a:pPr marL="0">
              <a:spcBef>
                <a:spcPts val="0"/>
              </a:spcBef>
            </a:pPr>
            <a:r>
              <a:rPr lang="en-US" dirty="0">
                <a:cs typeface="Times New Roman"/>
              </a:rPr>
              <a:t>A score of 5+ on 2 exams for International Baccalaureate Courses; </a:t>
            </a:r>
            <a:br>
              <a:rPr lang="en-US" dirty="0">
                <a:cs typeface="Times New Roman"/>
              </a:rPr>
            </a:br>
            <a:r>
              <a:rPr lang="en-US" dirty="0">
                <a:cs typeface="Times New Roman"/>
              </a:rPr>
              <a:t>OR</a:t>
            </a:r>
          </a:p>
          <a:p>
            <a:pPr marL="0">
              <a:spcBef>
                <a:spcPts val="0"/>
              </a:spcBef>
            </a:pPr>
            <a:r>
              <a:rPr lang="en-US" dirty="0">
                <a:cs typeface="Times New Roman"/>
              </a:rPr>
              <a:t>Benchmarks on 2 or more Cambridge Advanced International examinations;</a:t>
            </a:r>
          </a:p>
          <a:p>
            <a:pPr marL="0" indent="0">
              <a:spcBef>
                <a:spcPts val="0"/>
              </a:spcBef>
              <a:buNone/>
            </a:pPr>
            <a:r>
              <a:rPr lang="en-US" dirty="0">
                <a:cs typeface="Times New Roman"/>
              </a:rPr>
              <a:t>OR</a:t>
            </a:r>
          </a:p>
          <a:p>
            <a:pPr marL="0">
              <a:spcBef>
                <a:spcPts val="0"/>
              </a:spcBef>
            </a:pPr>
            <a:r>
              <a:rPr lang="en-US" dirty="0">
                <a:cs typeface="Times New Roman"/>
              </a:rPr>
              <a:t>Completing a combination of academic readiness indicators above.</a:t>
            </a:r>
          </a:p>
          <a:p>
            <a:pPr marL="0">
              <a:spcBef>
                <a:spcPts val="0"/>
              </a:spcBef>
            </a:pPr>
            <a:endParaRPr lang="en-US" dirty="0">
              <a:cs typeface="Times New Roman" panose="02020603050405020304" pitchFamily="18" charset="0"/>
            </a:endParaRPr>
          </a:p>
          <a:p>
            <a:pPr marL="0">
              <a:spcBef>
                <a:spcPts val="0"/>
              </a:spcBef>
            </a:pPr>
            <a:endParaRPr lang="en-US" dirty="0">
              <a:cs typeface="Times New Roman" panose="02020603050405020304" pitchFamily="18" charset="0"/>
            </a:endParaRPr>
          </a:p>
          <a:p>
            <a:pPr marL="0" indent="0">
              <a:spcBef>
                <a:spcPts val="0"/>
              </a:spcBef>
              <a:buNone/>
            </a:pPr>
            <a:r>
              <a:rPr lang="en-US" dirty="0" smtClean="0">
                <a:cs typeface="Times New Roman"/>
              </a:rPr>
              <a:t>Demonstration </a:t>
            </a:r>
            <a:r>
              <a:rPr lang="en-US" dirty="0">
                <a:cs typeface="Times New Roman"/>
              </a:rPr>
              <a:t>of academic readiness shall include one quantitative reasoning or natural sciences and one written or oral communication, arts and humanities, or social and behavioral sciences learning outcomes.</a:t>
            </a:r>
            <a:endParaRPr lang="en-US" dirty="0">
              <a:ea typeface="Calibri" panose="020F0502020204030204" pitchFamily="34" charset="0"/>
              <a:cs typeface="Times New Roman"/>
            </a:endParaRP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331218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Readiness</a:t>
            </a:r>
          </a:p>
        </p:txBody>
      </p:sp>
      <p:sp>
        <p:nvSpPr>
          <p:cNvPr id="3" name="Text Placeholder 2"/>
          <p:cNvSpPr>
            <a:spLocks noGrp="1"/>
          </p:cNvSpPr>
          <p:nvPr>
            <p:ph type="body" sz="quarter" idx="13"/>
          </p:nvPr>
        </p:nvSpPr>
        <p:spPr>
          <a:xfrm>
            <a:off x="350223" y="1095469"/>
            <a:ext cx="9188715" cy="5118562"/>
          </a:xfrm>
        </p:spPr>
        <p:txBody>
          <a:bodyPr/>
          <a:lstStyle/>
          <a:p>
            <a:r>
              <a:rPr lang="en-US" sz="3200" dirty="0">
                <a:cs typeface="Times New Roman"/>
              </a:rPr>
              <a:t>Demonstration of academic readiness shall include one quantitative reasoning or natural sciences </a:t>
            </a:r>
            <a:r>
              <a:rPr lang="en-US" sz="3200" b="1" dirty="0">
                <a:cs typeface="Times New Roman"/>
              </a:rPr>
              <a:t>and</a:t>
            </a:r>
            <a:r>
              <a:rPr lang="en-US" sz="3200" dirty="0">
                <a:cs typeface="Times New Roman"/>
              </a:rPr>
              <a:t> one written or oral communication, arts and humanities, or social and behavioral sciences learning outcomes.</a:t>
            </a:r>
            <a:endParaRPr lang="en-US" sz="3200" dirty="0">
              <a:ea typeface="Calibri" panose="020F0502020204030204" pitchFamily="34" charset="0"/>
              <a:cs typeface="Times New Roman"/>
            </a:endParaRP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sp>
        <p:nvSpPr>
          <p:cNvPr id="5" name="Rectangle 4"/>
          <p:cNvSpPr/>
          <p:nvPr/>
        </p:nvSpPr>
        <p:spPr>
          <a:xfrm>
            <a:off x="1168809" y="4086881"/>
            <a:ext cx="2920410" cy="2189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Quantitative Reasoning or Natural Sciences</a:t>
            </a:r>
          </a:p>
        </p:txBody>
      </p:sp>
      <p:sp>
        <p:nvSpPr>
          <p:cNvPr id="6" name="Rectangle 5"/>
          <p:cNvSpPr/>
          <p:nvPr/>
        </p:nvSpPr>
        <p:spPr>
          <a:xfrm>
            <a:off x="5409298" y="4086881"/>
            <a:ext cx="3077768" cy="2189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Written or Oral Communications, Arts and Humanities, or Social and Behavioral Sciences</a:t>
            </a:r>
          </a:p>
        </p:txBody>
      </p:sp>
    </p:spTree>
    <p:extLst>
      <p:ext uri="{BB962C8B-B14F-4D97-AF65-F5344CB8AC3E}">
        <p14:creationId xmlns:p14="http://schemas.microsoft.com/office/powerpoint/2010/main" val="2179617213"/>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f3aa28c-8d44-408c-a5ca-996a87f6cd59">KYED-14-1182</_dlc_DocId>
    <_dlc_DocIdUrl xmlns="cf3aa28c-8d44-408c-a5ca-996a87f6cd59">
      <Url>https://education-edit.ky.gov/AA/distsupp/_layouts/DocIdRedir.aspx?ID=KYED-14-1182</Url>
      <Description>KYED-14-1182</Description>
    </_dlc_DocIdUrl>
    <TaxCatchAll xmlns="5bc9d522-2386-425a-9f2a-a617cf877ec0"/>
    <Publication_x0020_Date xmlns="05eaa3d0-2bb0-4a0a-8f73-37553ff97983">2018-02-08T05:00:00+00:00</Publication_x0020_Date>
    <Group xmlns="05eaa3d0-2bb0-4a0a-8f73-37553ff97983" xsi:nil="true"/>
    <TaxKeywordTaxHTField xmlns="5bc9d522-2386-425a-9f2a-a617cf877ec0">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BDB19AA9D6EB48A5E36497CB8947FC" ma:contentTypeVersion="12" ma:contentTypeDescription="Create a new document." ma:contentTypeScope="" ma:versionID="65f9708b476da9a960ad045d980798da">
  <xsd:schema xmlns:xsd="http://www.w3.org/2001/XMLSchema" xmlns:xs="http://www.w3.org/2001/XMLSchema" xmlns:p="http://schemas.microsoft.com/office/2006/metadata/properties" xmlns:ns2="05eaa3d0-2bb0-4a0a-8f73-37553ff97983" xmlns:ns3="5bc9d522-2386-425a-9f2a-a617cf877ec0" xmlns:ns4="cf3aa28c-8d44-408c-a5ca-996a87f6cd59" targetNamespace="http://schemas.microsoft.com/office/2006/metadata/properties" ma:root="true" ma:fieldsID="723ede6b4ca0d1db539dc85afb8ea374" ns2:_="" ns3:_="" ns4:_="">
    <xsd:import namespace="05eaa3d0-2bb0-4a0a-8f73-37553ff97983"/>
    <xsd:import namespace="5bc9d522-2386-425a-9f2a-a617cf877ec0"/>
    <xsd:import namespace="cf3aa28c-8d44-408c-a5ca-996a87f6cd59"/>
    <xsd:element name="properties">
      <xsd:complexType>
        <xsd:sequence>
          <xsd:element name="documentManagement">
            <xsd:complexType>
              <xsd:all>
                <xsd:element ref="ns2:Group" minOccurs="0"/>
                <xsd:element ref="ns2:Publication_x0020_Date" minOccurs="0"/>
                <xsd:element ref="ns3:TaxCatchAll" minOccurs="0"/>
                <xsd:element ref="ns4:_dlc_DocId" minOccurs="0"/>
                <xsd:element ref="ns4:_dlc_DocIdUrl" minOccurs="0"/>
                <xsd:element ref="ns4:_dlc_DocIdPersistId" minOccurs="0"/>
                <xsd:element ref="ns3:TaxKeywordTaxHTFiel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aa3d0-2bb0-4a0a-8f73-37553ff97983" elementFormDefault="qualified">
    <xsd:import namespace="http://schemas.microsoft.com/office/2006/documentManagement/types"/>
    <xsd:import namespace="http://schemas.microsoft.com/office/infopath/2007/PartnerControls"/>
    <xsd:element name="Group" ma:index="2" nillable="true" ma:displayName="Group" ma:description="Name of Group or Event for which this document was created" ma:internalName="Group">
      <xsd:simpleType>
        <xsd:restriction base="dms:Text">
          <xsd:maxLength value="255"/>
        </xsd:restriction>
      </xsd:simpleType>
    </xsd:element>
    <xsd:element name="Publication_x0020_Date" ma:index="3" nillable="true" ma:displayName="Publication Date" ma:description="Date this document is shared with the intended group or audience" ma:format="DateOnly" ma:internalName="Publication_x0020_Date">
      <xsd:simpleType>
        <xsd:restriction base="dms:DateTime"/>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element name="TaxKeywordTaxHTField" ma:index="11" nillable="true" ma:taxonomy="true" ma:internalName="TaxKeywordTaxHTField" ma:taxonomyFieldName="TaxKeyword" ma:displayName="Enterprise Keywords" ma:fieldId="{23f27201-bee3-471e-b2e7-b64fd8b7ca38}" ma:taxonomyMulti="true" ma:sspId="a7bdea9e-3278-4e13-9004-350b7b13f25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5bc9d522-2386-425a-9f2a-a617cf877ec0"/>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cf3aa28c-8d44-408c-a5ca-996a87f6cd59"/>
    <ds:schemaRef ds:uri="05eaa3d0-2bb0-4a0a-8f73-37553ff97983"/>
    <ds:schemaRef ds:uri="http://www.w3.org/XML/1998/namespace"/>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D4622E0A-BF7D-4E7D-87BB-19018B8A679C}">
  <ds:schemaRefs>
    <ds:schemaRef ds:uri="05eaa3d0-2bb0-4a0a-8f73-37553ff97983"/>
    <ds:schemaRef ds:uri="5bc9d522-2386-425a-9f2a-a617cf877ec0"/>
    <ds:schemaRef ds:uri="cf3aa28c-8d44-408c-a5ca-996a87f6c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315</TotalTime>
  <Words>640</Words>
  <Application>Microsoft Office PowerPoint</Application>
  <PresentationFormat>Widescreen</PresentationFormat>
  <Paragraphs>159</Paragraphs>
  <Slides>25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Franklin Gothic Medium</vt:lpstr>
      <vt:lpstr>Georgia</vt:lpstr>
      <vt:lpstr>Times New Roman</vt:lpstr>
      <vt:lpstr>Wingdings 2</vt:lpstr>
      <vt:lpstr>Wingdings 3</vt:lpstr>
      <vt:lpstr>Theme1</vt:lpstr>
      <vt:lpstr>3_Theme1</vt:lpstr>
      <vt:lpstr>   Transition Readiness Under Kentucky Accountability System</vt:lpstr>
      <vt:lpstr>Transition Readiness</vt:lpstr>
      <vt:lpstr>Elementary/Middle School</vt:lpstr>
      <vt:lpstr>High School</vt:lpstr>
      <vt:lpstr>High School Calculation – Percentage of Transition Ready grads </vt:lpstr>
      <vt:lpstr>  Transition Readiness  </vt:lpstr>
      <vt:lpstr>Academic Readiness (2017-18)</vt:lpstr>
      <vt:lpstr>Academic Readiness (2018-19)</vt:lpstr>
      <vt:lpstr>Academic Readiness</vt:lpstr>
      <vt:lpstr>Academic Readiness</vt:lpstr>
      <vt:lpstr>Academic Readiness</vt:lpstr>
      <vt:lpstr>Transition Readiness  </vt:lpstr>
      <vt:lpstr>Career Readiness (2017-18)</vt:lpstr>
      <vt:lpstr>Career Readiness (2018-19)</vt:lpstr>
      <vt:lpstr>Career Readiness</vt:lpstr>
      <vt:lpstr>Career Readiness</vt:lpstr>
      <vt:lpstr>Career Readiness</vt:lpstr>
      <vt:lpstr>Career Readiness</vt:lpstr>
      <vt:lpstr>Career Readiness</vt:lpstr>
      <vt:lpstr>Transition Readiness  </vt:lpstr>
      <vt:lpstr>English Learner Readiness</vt:lpstr>
      <vt:lpstr>Resources </vt:lpstr>
      <vt:lpstr>Questions and Answers</vt:lpstr>
      <vt:lpstr>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Accountability Update</dc:title>
  <dc:creator>Hackworth, Michael - Division of Assessment Support</dc:creator>
  <cp:lastModifiedBy>Hackworth, Michael - Division of Assessment Support</cp:lastModifiedBy>
  <cp:revision>34</cp:revision>
  <cp:lastPrinted>2018-05-30T14:24:08Z</cp:lastPrinted>
  <dcterms:modified xsi:type="dcterms:W3CDTF">2018-05-30T15:11:08Z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0x010100BCBDB19AA9D6EB48A5E36497CB8947FC</vt:lpwstr>
  </property>
  <property fmtid="{D5CDD505-2E9C-101B-9397-08002B2CF9AE}" pid="3" name="_dlc_DocIdItemGuid">
    <vt:lpwstr>836dcadd-57b5-4280-8081-a6319de62d7f</vt:lpwstr>
  </property>
  <property fmtid="{D5CDD505-2E9C-101B-9397-08002B2CF9AE}" pid="4" name="TaxKeyword">
    <vt:lpwstr/>
  </property>
</Properties>
</file>