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20"/>
  </p:notesMasterIdLst>
  <p:handoutMasterIdLst>
    <p:handoutMasterId r:id="rId21"/>
  </p:handoutMasterIdLst>
  <p:sldIdLst>
    <p:sldId id="296" r:id="rId6"/>
    <p:sldId id="265" r:id="rId7"/>
    <p:sldId id="297" r:id="rId8"/>
    <p:sldId id="298" r:id="rId9"/>
    <p:sldId id="299" r:id="rId10"/>
    <p:sldId id="301" r:id="rId11"/>
    <p:sldId id="300" r:id="rId12"/>
    <p:sldId id="302" r:id="rId13"/>
    <p:sldId id="305" r:id="rId14"/>
    <p:sldId id="306" r:id="rId15"/>
    <p:sldId id="308" r:id="rId16"/>
    <p:sldId id="303" r:id="rId17"/>
    <p:sldId id="309"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Amanda - Associate Commissioner, Office of Next Generation Learners" initials="EA-ACOoNGL" lastIdx="14" clrIdx="0">
    <p:extLst>
      <p:ext uri="{19B8F6BF-5375-455C-9EA6-DF929625EA0E}">
        <p15:presenceInfo xmlns:p15="http://schemas.microsoft.com/office/powerpoint/2012/main" userId="S-1-5-21-2077426921-23679709-1353397897-38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4555" autoAdjust="0"/>
  </p:normalViewPr>
  <p:slideViewPr>
    <p:cSldViewPr snapToGrid="0">
      <p:cViewPr varScale="1">
        <p:scale>
          <a:sx n="64" d="100"/>
          <a:sy n="64" d="100"/>
        </p:scale>
        <p:origin x="75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41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5/23/2018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5/23/2018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dirty="0"/>
          </a:p>
        </p:txBody>
      </p:sp>
    </p:spTree>
    <p:extLst>
      <p:ext uri="{BB962C8B-B14F-4D97-AF65-F5344CB8AC3E}">
        <p14:creationId xmlns:p14="http://schemas.microsoft.com/office/powerpoint/2010/main" val="239704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integrated, interdisciplinary, occupational, or technical course that prepares a student for a career path based on the student’s ILP may be substituted for a traditional course as long as it meets the KAS. </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dirty="0"/>
          </a:p>
        </p:txBody>
      </p:sp>
    </p:spTree>
    <p:extLst>
      <p:ext uri="{BB962C8B-B14F-4D97-AF65-F5344CB8AC3E}">
        <p14:creationId xmlns:p14="http://schemas.microsoft.com/office/powerpoint/2010/main" val="411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credit-to include the content contained in standards or standards-based specialized arts course based on student’s ILP</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4125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Section 5. (1) A board of education may award credit toward high school graduation for satisfactory demonstration of learning based on content standards described in the Kentucky core academic standards, incorporated by reference in 704 KAR 3:303, and a rigorous performance standards policy established by the board of education. A school shall establish performance descriptors and evaluation procedures to determine if the content and performance standards have been met.</a:t>
            </a:r>
          </a:p>
          <a:p>
            <a:r>
              <a:rPr lang="en-US" sz="1200" b="0" i="0" kern="1200" dirty="0" smtClean="0">
                <a:solidFill>
                  <a:schemeClr val="tx1"/>
                </a:solidFill>
                <a:effectLst/>
                <a:latin typeface="+mn-lt"/>
                <a:ea typeface="+mn-ea"/>
                <a:cs typeface="+mn-cs"/>
              </a:rPr>
              <a:t>        (2) A board of education shall award credit toward high school graduation based on:</a:t>
            </a:r>
          </a:p>
          <a:p>
            <a:r>
              <a:rPr lang="en-US" sz="1200" b="0" i="0" kern="1200" dirty="0" smtClean="0">
                <a:solidFill>
                  <a:schemeClr val="tx1"/>
                </a:solidFill>
                <a:effectLst/>
                <a:latin typeface="+mn-lt"/>
                <a:ea typeface="+mn-ea"/>
                <a:cs typeface="+mn-cs"/>
              </a:rPr>
              <a:t>        (a) A standards-based Carnegie unit credit that shall consist of at least 120 hours of instructional time in one (1) subject; or</a:t>
            </a:r>
          </a:p>
          <a:p>
            <a:r>
              <a:rPr lang="en-US" sz="1200" b="0" i="0" kern="1200" dirty="0" smtClean="0">
                <a:solidFill>
                  <a:schemeClr val="tx1"/>
                </a:solidFill>
                <a:effectLst/>
                <a:latin typeface="+mn-lt"/>
                <a:ea typeface="+mn-ea"/>
                <a:cs typeface="+mn-cs"/>
              </a:rPr>
              <a:t>        (b) A standards-based performance-based credit, regardless of the number of instructional hours in one (1) subject.</a:t>
            </a:r>
          </a:p>
          <a:p>
            <a:r>
              <a:rPr lang="en-US" sz="1200" b="0" i="0" kern="1200" dirty="0" smtClean="0">
                <a:solidFill>
                  <a:schemeClr val="tx1"/>
                </a:solidFill>
                <a:effectLst/>
                <a:latin typeface="+mn-lt"/>
                <a:ea typeface="+mn-ea"/>
                <a:cs typeface="+mn-cs"/>
              </a:rPr>
              <a:t>        (3) A local board of education which has chosen to award standards-based performance-based credit shall award a standards-based credit earned by a student enrolled in grade 5, 6, 7, or 8 if:</a:t>
            </a:r>
          </a:p>
          <a:p>
            <a:r>
              <a:rPr lang="en-US" sz="1200" b="0" i="0" kern="1200" dirty="0" smtClean="0">
                <a:solidFill>
                  <a:schemeClr val="tx1"/>
                </a:solidFill>
                <a:effectLst/>
                <a:latin typeface="+mn-lt"/>
                <a:ea typeface="+mn-ea"/>
                <a:cs typeface="+mn-cs"/>
              </a:rPr>
              <a:t>        (a) The content of the course is the same that is established in the Kentucky core academic standards, incorporated by reference in 704 KAR 3:303; and</a:t>
            </a:r>
          </a:p>
          <a:p>
            <a:r>
              <a:rPr lang="en-US" sz="1200" b="0" i="0" kern="1200" dirty="0" smtClean="0">
                <a:solidFill>
                  <a:schemeClr val="tx1"/>
                </a:solidFill>
                <a:effectLst/>
                <a:latin typeface="+mn-lt"/>
                <a:ea typeface="+mn-ea"/>
                <a:cs typeface="+mn-cs"/>
              </a:rPr>
              <a:t>        (b) The district has criteria in place to make a reasonable determination that the middle level student is capable of success in the high school course.</a:t>
            </a:r>
          </a:p>
          <a:p>
            <a:r>
              <a:rPr lang="en-US" sz="1200" b="0" i="0" kern="1200" dirty="0" smtClean="0">
                <a:solidFill>
                  <a:schemeClr val="tx1"/>
                </a:solidFill>
                <a:effectLst/>
                <a:latin typeface="+mn-lt"/>
                <a:ea typeface="+mn-ea"/>
                <a:cs typeface="+mn-cs"/>
              </a:rPr>
              <a:t>        (4) A board of education which has chosen to award standards-based performance-based credit shall establish a policy for a performance-based credit system that includes:</a:t>
            </a:r>
          </a:p>
          <a:p>
            <a:r>
              <a:rPr lang="en-US" sz="1200" b="0" i="0" kern="1200" dirty="0" smtClean="0">
                <a:solidFill>
                  <a:schemeClr val="tx1"/>
                </a:solidFill>
                <a:effectLst/>
                <a:latin typeface="+mn-lt"/>
                <a:ea typeface="+mn-ea"/>
                <a:cs typeface="+mn-cs"/>
              </a:rPr>
              <a:t>        (a) The procedures for developing performance-based credit systems and for amending the system;</a:t>
            </a:r>
          </a:p>
          <a:p>
            <a:r>
              <a:rPr lang="en-US" sz="1200" b="0" i="0" kern="1200" dirty="0" smtClean="0">
                <a:solidFill>
                  <a:schemeClr val="tx1"/>
                </a:solidFill>
                <a:effectLst/>
                <a:latin typeface="+mn-lt"/>
                <a:ea typeface="+mn-ea"/>
                <a:cs typeface="+mn-cs"/>
              </a:rPr>
              <a:t>        (b) The conditions under which each high school may grant performance-based credits and the related performance descriptors and assessments;</a:t>
            </a:r>
          </a:p>
          <a:p>
            <a:r>
              <a:rPr lang="en-US" sz="1200" b="0" i="0" kern="1200" dirty="0" smtClean="0">
                <a:solidFill>
                  <a:schemeClr val="tx1"/>
                </a:solidFill>
                <a:effectLst/>
                <a:latin typeface="+mn-lt"/>
                <a:ea typeface="+mn-ea"/>
                <a:cs typeface="+mn-cs"/>
              </a:rPr>
              <a:t>        (c) Objective grading and reporting procedures;</a:t>
            </a:r>
          </a:p>
          <a:p>
            <a:r>
              <a:rPr lang="en-US" sz="1200" b="0" i="0" kern="1200" dirty="0" smtClean="0">
                <a:solidFill>
                  <a:schemeClr val="tx1"/>
                </a:solidFill>
                <a:effectLst/>
                <a:latin typeface="+mn-lt"/>
                <a:ea typeface="+mn-ea"/>
                <a:cs typeface="+mn-cs"/>
              </a:rPr>
              <a:t>        (d) Content standards as addressed in 704 KAR 3:303, Required core academic standards, and 703 KAR 4:060, Academic expectations;</a:t>
            </a:r>
          </a:p>
          <a:p>
            <a:r>
              <a:rPr lang="en-US" sz="1200" b="0" i="0" kern="1200" dirty="0" smtClean="0">
                <a:solidFill>
                  <a:schemeClr val="tx1"/>
                </a:solidFill>
                <a:effectLst/>
                <a:latin typeface="+mn-lt"/>
                <a:ea typeface="+mn-ea"/>
                <a:cs typeface="+mn-cs"/>
              </a:rPr>
              <a:t>        (e) The extent to which state-provided assessments will be used in the local performance-based credit system;</a:t>
            </a:r>
          </a:p>
          <a:p>
            <a:r>
              <a:rPr lang="en-US" sz="1200" b="0" i="0" kern="1200" dirty="0" smtClean="0">
                <a:solidFill>
                  <a:schemeClr val="tx1"/>
                </a:solidFill>
                <a:effectLst/>
                <a:latin typeface="+mn-lt"/>
                <a:ea typeface="+mn-ea"/>
                <a:cs typeface="+mn-cs"/>
              </a:rPr>
              <a:t>        (f) The ability for students to demonstrate proficiency and earn credit for learning acquired outside of school or in prior learning; and</a:t>
            </a:r>
          </a:p>
          <a:p>
            <a:r>
              <a:rPr lang="en-US" sz="1200" b="0" i="0" kern="1200" dirty="0" smtClean="0">
                <a:solidFill>
                  <a:schemeClr val="tx1"/>
                </a:solidFill>
                <a:effectLst/>
                <a:latin typeface="+mn-lt"/>
                <a:ea typeface="+mn-ea"/>
                <a:cs typeface="+mn-cs"/>
              </a:rPr>
              <a:t>        (g) Criteria to ensure that internships, cooperative learning experiences, and other learning experiences in the school and community are:</a:t>
            </a:r>
          </a:p>
          <a:p>
            <a:r>
              <a:rPr lang="en-US" sz="1200" b="0" i="0" kern="1200" dirty="0" smtClean="0">
                <a:solidFill>
                  <a:schemeClr val="tx1"/>
                </a:solidFill>
                <a:effectLst/>
                <a:latin typeface="+mn-lt"/>
                <a:ea typeface="+mn-ea"/>
                <a:cs typeface="+mn-cs"/>
              </a:rPr>
              <a:t>        1. Designed to further student progress towards the individual learning plan;</a:t>
            </a:r>
          </a:p>
          <a:p>
            <a:r>
              <a:rPr lang="en-US" sz="1200" b="0" i="0" kern="1200" dirty="0" smtClean="0">
                <a:solidFill>
                  <a:schemeClr val="tx1"/>
                </a:solidFill>
                <a:effectLst/>
                <a:latin typeface="+mn-lt"/>
                <a:ea typeface="+mn-ea"/>
                <a:cs typeface="+mn-cs"/>
              </a:rPr>
              <a:t>        2. Supervised by qualified instructors; and</a:t>
            </a:r>
          </a:p>
          <a:p>
            <a:r>
              <a:rPr lang="en-US" sz="1200" b="0" i="0" kern="1200" dirty="0" smtClean="0">
                <a:solidFill>
                  <a:schemeClr val="tx1"/>
                </a:solidFill>
                <a:effectLst/>
                <a:latin typeface="+mn-lt"/>
                <a:ea typeface="+mn-ea"/>
                <a:cs typeface="+mn-cs"/>
              </a:rPr>
              <a:t>        3. Aligned with state and local content and performance standards.</a:t>
            </a:r>
          </a:p>
          <a:p>
            <a:r>
              <a:rPr lang="en-US" sz="1200" b="0" i="0" kern="1200" dirty="0" smtClean="0">
                <a:solidFill>
                  <a:schemeClr val="tx1"/>
                </a:solidFill>
                <a:effectLst/>
                <a:latin typeface="+mn-lt"/>
                <a:ea typeface="+mn-ea"/>
                <a:cs typeface="+mn-cs"/>
              </a:rPr>
              <a:t>        (5) A board of education may award standards-based, performance-based credit toward high school graduation for:</a:t>
            </a:r>
          </a:p>
          <a:p>
            <a:r>
              <a:rPr lang="en-US" sz="1200" b="0" i="0" kern="1200" dirty="0" smtClean="0">
                <a:solidFill>
                  <a:schemeClr val="tx1"/>
                </a:solidFill>
                <a:effectLst/>
                <a:latin typeface="+mn-lt"/>
                <a:ea typeface="+mn-ea"/>
                <a:cs typeface="+mn-cs"/>
              </a:rPr>
              <a:t>        (a) Standards-based course work that constitutes satisfactory demonstration of learning in any high school course, consistent with Section 1 of this administrative regulation;</a:t>
            </a:r>
          </a:p>
          <a:p>
            <a:r>
              <a:rPr lang="en-US" sz="1200" b="0" i="0" kern="1200" dirty="0" smtClean="0">
                <a:solidFill>
                  <a:schemeClr val="tx1"/>
                </a:solidFill>
                <a:effectLst/>
                <a:latin typeface="+mn-lt"/>
                <a:ea typeface="+mn-ea"/>
                <a:cs typeface="+mn-cs"/>
              </a:rPr>
              <a:t>        (b) Standards-based course work that constitutes satisfactory demonstration of learning in a course for which the student failed to earn credit when the course was taken previously;</a:t>
            </a:r>
          </a:p>
          <a:p>
            <a:r>
              <a:rPr lang="en-US" sz="1200" b="0" i="0" kern="1200" dirty="0" smtClean="0">
                <a:solidFill>
                  <a:schemeClr val="tx1"/>
                </a:solidFill>
                <a:effectLst/>
                <a:latin typeface="+mn-lt"/>
                <a:ea typeface="+mn-ea"/>
                <a:cs typeface="+mn-cs"/>
              </a:rPr>
              <a:t>        (c) Standards-based portfolios, senior year, or capstone projects;</a:t>
            </a:r>
          </a:p>
          <a:p>
            <a:r>
              <a:rPr lang="en-US" sz="1200" b="0" i="0" kern="1200" dirty="0" smtClean="0">
                <a:solidFill>
                  <a:schemeClr val="tx1"/>
                </a:solidFill>
                <a:effectLst/>
                <a:latin typeface="+mn-lt"/>
                <a:ea typeface="+mn-ea"/>
                <a:cs typeface="+mn-cs"/>
              </a:rPr>
              <a:t>        (d) Standards-based online or other technology mediated courses;</a:t>
            </a:r>
          </a:p>
          <a:p>
            <a:r>
              <a:rPr lang="en-US" sz="1200" b="0" i="0" kern="1200" dirty="0" smtClean="0">
                <a:solidFill>
                  <a:schemeClr val="tx1"/>
                </a:solidFill>
                <a:effectLst/>
                <a:latin typeface="+mn-lt"/>
                <a:ea typeface="+mn-ea"/>
                <a:cs typeface="+mn-cs"/>
              </a:rPr>
              <a:t>        (e) Standards-based dual credit or other equivalency courses; or</a:t>
            </a:r>
          </a:p>
          <a:p>
            <a:r>
              <a:rPr lang="en-US" sz="1200" b="0" i="0" kern="1200" dirty="0" smtClean="0">
                <a:solidFill>
                  <a:schemeClr val="tx1"/>
                </a:solidFill>
                <a:effectLst/>
                <a:latin typeface="+mn-lt"/>
                <a:ea typeface="+mn-ea"/>
                <a:cs typeface="+mn-cs"/>
              </a:rPr>
              <a:t>        (f) Standards-based internship, cooperative learning experience, or other supervised experience in the school or the community.</a:t>
            </a:r>
          </a:p>
          <a:p>
            <a:r>
              <a:rPr lang="en-US" sz="1200" b="0" i="0" kern="1200" dirty="0" smtClean="0">
                <a:solidFill>
                  <a:schemeClr val="tx1"/>
                </a:solidFill>
                <a:effectLst/>
                <a:latin typeface="+mn-lt"/>
                <a:ea typeface="+mn-ea"/>
                <a:cs typeface="+mn-cs"/>
              </a:rPr>
              <a:t>        (6) Each local board of education shall maintain a copy of its policy on high school graduation requirements. This policy shall include a description of how the requirements address KRS 158.6451(1)(b) and 703 KAR 4:060.</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Section 6. (1) A student who satisfactorily completes the requirements of this administrative regulation and additional requirements as may be imposed by a local board of education or meets the requirements for early graduation as outlined in Section 9 of this administrative regulation shall be awarded a graduation diploma.</a:t>
            </a:r>
          </a:p>
          <a:p>
            <a:r>
              <a:rPr lang="en-US" sz="1200" b="0" i="0" kern="1200" dirty="0" smtClean="0">
                <a:solidFill>
                  <a:schemeClr val="tx1"/>
                </a:solidFill>
                <a:effectLst/>
                <a:latin typeface="+mn-lt"/>
                <a:ea typeface="+mn-ea"/>
                <a:cs typeface="+mn-cs"/>
              </a:rPr>
              <a:t>        (2) The local board of education shall award the diploma.</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Section 7. This administrative regulation shall not be interpreted as prohibiting a local governing board, superintendent, principal, or teacher from awarding special recognition to a student.</a:t>
            </a:r>
          </a:p>
          <a:p>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dirty="0"/>
          </a:p>
        </p:txBody>
      </p:sp>
    </p:spTree>
    <p:extLst>
      <p:ext uri="{BB962C8B-B14F-4D97-AF65-F5344CB8AC3E}">
        <p14:creationId xmlns:p14="http://schemas.microsoft.com/office/powerpoint/2010/main" val="391181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endParaRPr lang="en-US" dirty="0"/>
          </a:p>
        </p:txBody>
      </p:sp>
      <p:sp>
        <p:nvSpPr>
          <p:cNvPr id="6" name="Picture Placeholder 3"/>
          <p:cNvSpPr>
            <a:spLocks noGrp="1"/>
          </p:cNvSpPr>
          <p:nvPr>
            <p:ph type="pic" sz="quarter" idx="14"/>
          </p:nvPr>
        </p:nvSpPr>
        <p:spPr>
          <a:xfrm>
            <a:off x="573088" y="514924"/>
            <a:ext cx="2525712" cy="1792288"/>
          </a:xfrm>
        </p:spPr>
        <p:txBody>
          <a:bodyPr/>
          <a:lstStyle/>
          <a:p>
            <a:endParaRPr lang="en-US" dirty="0"/>
          </a:p>
        </p:txBody>
      </p:sp>
      <p:sp>
        <p:nvSpPr>
          <p:cNvPr id="8" name="Picture Placeholder 3"/>
          <p:cNvSpPr>
            <a:spLocks noGrp="1"/>
          </p:cNvSpPr>
          <p:nvPr>
            <p:ph type="pic" sz="quarter" idx="15"/>
          </p:nvPr>
        </p:nvSpPr>
        <p:spPr>
          <a:xfrm>
            <a:off x="573088" y="4744990"/>
            <a:ext cx="2525712" cy="1792288"/>
          </a:xfr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563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50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 id="2147483730" r:id="rId18"/>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Laura.arnold@education.ky.gov" TargetMode="External"/><Relationship Id="rId2" Type="http://schemas.openxmlformats.org/officeDocument/2006/relationships/hyperlink" Target="mailto:Amanda.ellis@education.ky.gov"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41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Business Partners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10</a:t>
            </a:fld>
            <a:endParaRPr lang="en-US" dirty="0"/>
          </a:p>
        </p:txBody>
      </p:sp>
      <p:sp>
        <p:nvSpPr>
          <p:cNvPr id="5" name="Oval 4"/>
          <p:cNvSpPr/>
          <p:nvPr/>
        </p:nvSpPr>
        <p:spPr>
          <a:xfrm>
            <a:off x="555786" y="1387010"/>
            <a:ext cx="320040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Academic Foundation</a:t>
            </a:r>
          </a:p>
        </p:txBody>
      </p:sp>
      <p:sp>
        <p:nvSpPr>
          <p:cNvPr id="7" name="Oval 6"/>
          <p:cNvSpPr/>
          <p:nvPr/>
        </p:nvSpPr>
        <p:spPr>
          <a:xfrm>
            <a:off x="3552858" y="2859578"/>
            <a:ext cx="320040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Communication</a:t>
            </a:r>
          </a:p>
        </p:txBody>
      </p:sp>
      <p:sp>
        <p:nvSpPr>
          <p:cNvPr id="8" name="Oval 7"/>
          <p:cNvSpPr/>
          <p:nvPr/>
        </p:nvSpPr>
        <p:spPr>
          <a:xfrm>
            <a:off x="6549930" y="1414153"/>
            <a:ext cx="320040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800" dirty="0" smtClean="0"/>
              <a:t>Critical </a:t>
            </a:r>
          </a:p>
          <a:p>
            <a:pPr algn="ctr"/>
            <a:r>
              <a:rPr lang="en-US" sz="2800" dirty="0" smtClean="0"/>
              <a:t>Thinking</a:t>
            </a:r>
          </a:p>
          <a:p>
            <a:pPr algn="ctr"/>
            <a:endParaRPr lang="en-US" dirty="0" smtClean="0"/>
          </a:p>
        </p:txBody>
      </p:sp>
      <p:sp>
        <p:nvSpPr>
          <p:cNvPr id="9" name="Oval 8"/>
          <p:cNvSpPr/>
          <p:nvPr/>
        </p:nvSpPr>
        <p:spPr>
          <a:xfrm>
            <a:off x="555786" y="4527873"/>
            <a:ext cx="320040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Collaboration</a:t>
            </a:r>
          </a:p>
        </p:txBody>
      </p:sp>
      <p:sp>
        <p:nvSpPr>
          <p:cNvPr id="12" name="Oval 11"/>
          <p:cNvSpPr/>
          <p:nvPr/>
        </p:nvSpPr>
        <p:spPr>
          <a:xfrm>
            <a:off x="6549930" y="4441201"/>
            <a:ext cx="3200400" cy="155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Adapt to Change</a:t>
            </a:r>
          </a:p>
        </p:txBody>
      </p:sp>
    </p:spTree>
    <p:extLst>
      <p:ext uri="{BB962C8B-B14F-4D97-AF65-F5344CB8AC3E}">
        <p14:creationId xmlns:p14="http://schemas.microsoft.com/office/powerpoint/2010/main" val="3652453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KDE Survey Results	</a:t>
            </a:r>
            <a:endParaRPr lang="en-US" dirty="0"/>
          </a:p>
        </p:txBody>
      </p:sp>
      <p:sp>
        <p:nvSpPr>
          <p:cNvPr id="3" name="Text Placeholder 2"/>
          <p:cNvSpPr>
            <a:spLocks noGrp="1"/>
          </p:cNvSpPr>
          <p:nvPr>
            <p:ph type="body" sz="quarter" idx="13"/>
          </p:nvPr>
        </p:nvSpPr>
        <p:spPr>
          <a:xfrm>
            <a:off x="555786" y="1301262"/>
            <a:ext cx="9188715" cy="5373513"/>
          </a:xfrm>
        </p:spPr>
        <p:txBody>
          <a:bodyPr>
            <a:normAutofit/>
          </a:bodyPr>
          <a:lstStyle/>
          <a:p>
            <a:pPr marL="0" indent="0">
              <a:buNone/>
            </a:pPr>
            <a:r>
              <a:rPr lang="en-US" sz="3200" dirty="0" smtClean="0"/>
              <a:t>KDE received over 2,000 comments from survey.  Results will be shared at June KBE meeting.</a:t>
            </a:r>
          </a:p>
          <a:p>
            <a:pPr marL="0" indent="0">
              <a:buNone/>
            </a:pPr>
            <a:r>
              <a:rPr lang="en-US" dirty="0"/>
              <a:t>	</a:t>
            </a:r>
            <a:r>
              <a:rPr lang="en-US" sz="2800" dirty="0" smtClean="0"/>
              <a:t>1.	Describe experiences you would like for a 						student to have while in high school.</a:t>
            </a:r>
          </a:p>
          <a:p>
            <a:pPr marL="0" indent="0">
              <a:buNone/>
            </a:pPr>
            <a:r>
              <a:rPr lang="en-US" sz="2800" dirty="0" smtClean="0"/>
              <a:t>	2.	Identify trends/issues that are having an impact on 		the current and future workforce.</a:t>
            </a:r>
          </a:p>
          <a:p>
            <a:pPr marL="0" indent="0">
              <a:buNone/>
            </a:pPr>
            <a:r>
              <a:rPr lang="en-US" sz="2800" dirty="0" smtClean="0"/>
              <a:t>	3.	Based on our current graduation requirements, what 		would you change to best prepare students for the 			next step?</a:t>
            </a:r>
          </a:p>
          <a:p>
            <a:pPr marL="0" indent="0">
              <a:buNone/>
            </a:pPr>
            <a:r>
              <a:rPr lang="en-US" sz="2800" dirty="0" smtClean="0"/>
              <a:t>	</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4212777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sz="quarter" idx="13"/>
          </p:nvPr>
        </p:nvSpPr>
        <p:spPr>
          <a:xfrm>
            <a:off x="555786" y="1301262"/>
            <a:ext cx="9188715" cy="5373513"/>
          </a:xfrm>
        </p:spPr>
        <p:txBody>
          <a:bodyPr>
            <a:normAutofit lnSpcReduction="10000"/>
          </a:bodyPr>
          <a:lstStyle/>
          <a:p>
            <a:r>
              <a:rPr lang="en-US" dirty="0" smtClean="0"/>
              <a:t>June KBE meeting-review survey results, provide a suggested framework and receive feedback from board</a:t>
            </a:r>
          </a:p>
          <a:p>
            <a:r>
              <a:rPr lang="en-US" dirty="0" smtClean="0"/>
              <a:t>August KBE meeting-provide first draft of regulation to board and receive feedback</a:t>
            </a:r>
          </a:p>
          <a:p>
            <a:r>
              <a:rPr lang="en-US" dirty="0" smtClean="0"/>
              <a:t>October KBE-second read of the regulation</a:t>
            </a:r>
          </a:p>
          <a:p>
            <a:r>
              <a:rPr lang="en-US" dirty="0" smtClean="0"/>
              <a:t>Fall 2018-regulatory </a:t>
            </a:r>
            <a:r>
              <a:rPr lang="en-US" dirty="0" smtClean="0"/>
              <a:t>review process</a:t>
            </a:r>
            <a:endParaRPr lang="en-US" dirty="0"/>
          </a:p>
          <a:p>
            <a:r>
              <a:rPr lang="en-US" dirty="0" smtClean="0"/>
              <a:t>August 2019-first cohort of high school freshmen</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220257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517" y="0"/>
            <a:ext cx="8276492" cy="1465385"/>
          </a:xfrm>
        </p:spPr>
        <p:txBody>
          <a:bodyPr/>
          <a:lstStyle/>
          <a:p>
            <a:r>
              <a:rPr lang="en-US" sz="4400" dirty="0" smtClean="0"/>
              <a:t>Contact Information</a:t>
            </a:r>
            <a:endParaRPr lang="en-US" sz="4400" dirty="0"/>
          </a:p>
        </p:txBody>
      </p:sp>
      <p:sp>
        <p:nvSpPr>
          <p:cNvPr id="3" name="Subtitle 2"/>
          <p:cNvSpPr>
            <a:spLocks noGrp="1"/>
          </p:cNvSpPr>
          <p:nvPr>
            <p:ph type="subTitle" idx="1"/>
          </p:nvPr>
        </p:nvSpPr>
        <p:spPr>
          <a:xfrm>
            <a:off x="1146517" y="1744394"/>
            <a:ext cx="8358554" cy="3153508"/>
          </a:xfrm>
        </p:spPr>
        <p:txBody>
          <a:bodyPr>
            <a:normAutofit/>
          </a:bodyPr>
          <a:lstStyle/>
          <a:p>
            <a:pPr algn="l">
              <a:spcBef>
                <a:spcPts val="0"/>
              </a:spcBef>
            </a:pPr>
            <a:r>
              <a:rPr lang="en-US" dirty="0" smtClean="0"/>
              <a:t>Amanda Ellis, Associate Commissioner</a:t>
            </a:r>
          </a:p>
          <a:p>
            <a:pPr algn="l">
              <a:spcBef>
                <a:spcPts val="0"/>
              </a:spcBef>
            </a:pPr>
            <a:r>
              <a:rPr lang="en-US" dirty="0" smtClean="0"/>
              <a:t>Office of Teaching and Learning</a:t>
            </a:r>
          </a:p>
          <a:p>
            <a:pPr algn="l">
              <a:spcBef>
                <a:spcPts val="0"/>
              </a:spcBef>
            </a:pPr>
            <a:r>
              <a:rPr lang="en-US" dirty="0" smtClean="0">
                <a:hlinkClick r:id="rId2"/>
              </a:rPr>
              <a:t>Amanda.ellis@education.ky.gov</a:t>
            </a:r>
            <a:endParaRPr lang="en-US" dirty="0" smtClean="0"/>
          </a:p>
          <a:p>
            <a:pPr algn="l">
              <a:spcBef>
                <a:spcPts val="0"/>
              </a:spcBef>
            </a:pPr>
            <a:endParaRPr lang="en-US" dirty="0"/>
          </a:p>
          <a:p>
            <a:pPr algn="l">
              <a:spcBef>
                <a:spcPts val="0"/>
              </a:spcBef>
            </a:pPr>
            <a:r>
              <a:rPr lang="en-US" dirty="0" smtClean="0"/>
              <a:t>Laura Arnold, Associate Commissioner</a:t>
            </a:r>
          </a:p>
          <a:p>
            <a:pPr algn="l">
              <a:spcBef>
                <a:spcPts val="0"/>
              </a:spcBef>
            </a:pPr>
            <a:r>
              <a:rPr lang="en-US" dirty="0" smtClean="0"/>
              <a:t>Office of Career and Technical Education</a:t>
            </a:r>
          </a:p>
          <a:p>
            <a:pPr algn="l">
              <a:spcBef>
                <a:spcPts val="0"/>
              </a:spcBef>
            </a:pPr>
            <a:r>
              <a:rPr lang="en-US" dirty="0" smtClean="0">
                <a:hlinkClick r:id="rId3"/>
              </a:rPr>
              <a:t>Laura.arnold@education.ky.gov</a:t>
            </a:r>
            <a:endParaRPr lang="en-US" dirty="0" smtClean="0"/>
          </a:p>
          <a:p>
            <a:pPr algn="l">
              <a:spcBef>
                <a:spcPts val="0"/>
              </a:spcBef>
            </a:pPr>
            <a:endParaRPr lang="en-US" dirty="0"/>
          </a:p>
          <a:p>
            <a:endParaRPr lang="en-US" dirty="0"/>
          </a:p>
          <a:p>
            <a:endParaRPr lang="en-US" dirty="0"/>
          </a:p>
        </p:txBody>
      </p:sp>
    </p:spTree>
    <p:extLst>
      <p:ext uri="{BB962C8B-B14F-4D97-AF65-F5344CB8AC3E}">
        <p14:creationId xmlns:p14="http://schemas.microsoft.com/office/powerpoint/2010/main" val="333757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42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361" y="1599024"/>
            <a:ext cx="8664694" cy="1646302"/>
          </a:xfrm>
        </p:spPr>
        <p:txBody>
          <a:bodyPr/>
          <a:lstStyle/>
          <a:p>
            <a:r>
              <a:rPr lang="en-US" dirty="0" smtClean="0"/>
              <a:t>Current Minimum Graduation Requirements</a:t>
            </a:r>
            <a:endParaRPr lang="en-US" dirty="0"/>
          </a:p>
        </p:txBody>
      </p:sp>
      <p:sp>
        <p:nvSpPr>
          <p:cNvPr id="3" name="Subtitle 2"/>
          <p:cNvSpPr>
            <a:spLocks noGrp="1"/>
          </p:cNvSpPr>
          <p:nvPr>
            <p:ph type="subTitle" idx="1"/>
          </p:nvPr>
        </p:nvSpPr>
        <p:spPr>
          <a:xfrm>
            <a:off x="1389605" y="3885104"/>
            <a:ext cx="8298206" cy="2314359"/>
          </a:xfrm>
        </p:spPr>
        <p:txBody>
          <a:bodyPr>
            <a:normAutofit/>
          </a:bodyPr>
          <a:lstStyle/>
          <a:p>
            <a:r>
              <a:rPr lang="en-US" dirty="0" smtClean="0"/>
              <a:t>704 KAR 3:305</a:t>
            </a:r>
            <a:endParaRPr lang="en-US" dirty="0"/>
          </a:p>
          <a:p>
            <a:r>
              <a:rPr lang="en-US" dirty="0" smtClean="0"/>
              <a:t>Laura Arnold and Amanda Ellis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477655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KBE</a:t>
            </a:r>
            <a:endParaRPr lang="en-US" dirty="0"/>
          </a:p>
        </p:txBody>
      </p:sp>
      <p:sp>
        <p:nvSpPr>
          <p:cNvPr id="3" name="Text Placeholder 2"/>
          <p:cNvSpPr>
            <a:spLocks noGrp="1"/>
          </p:cNvSpPr>
          <p:nvPr>
            <p:ph type="body" sz="quarter" idx="13"/>
          </p:nvPr>
        </p:nvSpPr>
        <p:spPr/>
        <p:txBody>
          <a:bodyPr/>
          <a:lstStyle/>
          <a:p>
            <a:r>
              <a:rPr lang="en-US" dirty="0" smtClean="0"/>
              <a:t>Promulgate administrative regulations relating to the courses of study for the minimum requirements for high school graduation for entitlement to a high school diploma</a:t>
            </a:r>
          </a:p>
          <a:p>
            <a:r>
              <a:rPr lang="en-US" dirty="0" smtClean="0"/>
              <a:t>The content of the courses of study are established in the Kentucky Academic Standards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108824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a:t>
            </a:r>
            <a:br>
              <a:rPr lang="en-US" dirty="0" smtClean="0"/>
            </a:br>
            <a:r>
              <a:rPr lang="en-US" dirty="0" smtClean="0"/>
              <a:t>Section 2</a:t>
            </a:r>
            <a:endParaRPr lang="en-US" dirty="0"/>
          </a:p>
        </p:txBody>
      </p:sp>
      <p:sp>
        <p:nvSpPr>
          <p:cNvPr id="3" name="Text Placeholder 2"/>
          <p:cNvSpPr>
            <a:spLocks noGrp="1"/>
          </p:cNvSpPr>
          <p:nvPr>
            <p:ph type="body" sz="quarter" idx="13"/>
          </p:nvPr>
        </p:nvSpPr>
        <p:spPr/>
        <p:txBody>
          <a:bodyPr/>
          <a:lstStyle/>
          <a:p>
            <a:r>
              <a:rPr lang="en-US" dirty="0" smtClean="0"/>
              <a:t>Each student shall have a total of at least 22 credits for high school graduation. </a:t>
            </a:r>
          </a:p>
          <a:p>
            <a:r>
              <a:rPr lang="en-US" dirty="0" smtClean="0"/>
              <a:t>Standards-based learning experiences shall align to the student individual learning plan (ILP)</a:t>
            </a:r>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dirty="0"/>
          </a:p>
        </p:txBody>
      </p:sp>
    </p:spTree>
    <p:extLst>
      <p:ext uri="{BB962C8B-B14F-4D97-AF65-F5344CB8AC3E}">
        <p14:creationId xmlns:p14="http://schemas.microsoft.com/office/powerpoint/2010/main" val="1578317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56920"/>
          </a:xfrm>
        </p:spPr>
        <p:txBody>
          <a:bodyPr/>
          <a:lstStyle/>
          <a:p>
            <a:r>
              <a:rPr lang="en-US" dirty="0" smtClean="0"/>
              <a:t>Required Courses</a:t>
            </a:r>
            <a:endParaRPr lang="en-US" dirty="0"/>
          </a:p>
        </p:txBody>
      </p:sp>
      <p:sp>
        <p:nvSpPr>
          <p:cNvPr id="3" name="Text Placeholder 2"/>
          <p:cNvSpPr>
            <a:spLocks noGrp="1"/>
          </p:cNvSpPr>
          <p:nvPr>
            <p:ph type="body" sz="quarter" idx="13"/>
          </p:nvPr>
        </p:nvSpPr>
        <p:spPr>
          <a:xfrm>
            <a:off x="555786" y="1332017"/>
            <a:ext cx="9188715" cy="4901324"/>
          </a:xfrm>
        </p:spPr>
        <p:txBody>
          <a:bodyPr>
            <a:normAutofit fontScale="92500" lnSpcReduction="10000"/>
          </a:bodyPr>
          <a:lstStyle/>
          <a:p>
            <a:pPr marL="0" indent="0">
              <a:buNone/>
            </a:pPr>
            <a:r>
              <a:rPr lang="en-US" dirty="0" smtClean="0"/>
              <a:t>Language Arts</a:t>
            </a:r>
          </a:p>
          <a:p>
            <a:r>
              <a:rPr lang="en-US" dirty="0" smtClean="0"/>
              <a:t>4 Credits-English I, II, III, and IV</a:t>
            </a:r>
          </a:p>
          <a:p>
            <a:r>
              <a:rPr lang="en-US" dirty="0" smtClean="0"/>
              <a:t>Language Arts shall be taken each year of high school</a:t>
            </a:r>
          </a:p>
          <a:p>
            <a:r>
              <a:rPr lang="en-US" dirty="0" smtClean="0"/>
              <a:t>If a student doesn’t meet the college readiness benchmarks for English and language arts as established by CPE, the students shall take an English and language arts transitional course or intervention before exiting high school</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dirty="0"/>
          </a:p>
        </p:txBody>
      </p:sp>
    </p:spTree>
    <p:extLst>
      <p:ext uri="{BB962C8B-B14F-4D97-AF65-F5344CB8AC3E}">
        <p14:creationId xmlns:p14="http://schemas.microsoft.com/office/powerpoint/2010/main" val="30601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41154"/>
          </a:xfrm>
        </p:spPr>
        <p:txBody>
          <a:bodyPr/>
          <a:lstStyle/>
          <a:p>
            <a:r>
              <a:rPr lang="en-US" dirty="0" smtClean="0"/>
              <a:t>Required Courses</a:t>
            </a:r>
            <a:endParaRPr lang="en-US" dirty="0"/>
          </a:p>
        </p:txBody>
      </p:sp>
      <p:sp>
        <p:nvSpPr>
          <p:cNvPr id="3" name="Text Placeholder 2"/>
          <p:cNvSpPr>
            <a:spLocks noGrp="1"/>
          </p:cNvSpPr>
          <p:nvPr>
            <p:ph type="body" sz="quarter" idx="13"/>
          </p:nvPr>
        </p:nvSpPr>
        <p:spPr>
          <a:xfrm>
            <a:off x="555786" y="1103586"/>
            <a:ext cx="9188715" cy="5575573"/>
          </a:xfrm>
        </p:spPr>
        <p:txBody>
          <a:bodyPr>
            <a:normAutofit fontScale="85000" lnSpcReduction="20000"/>
          </a:bodyPr>
          <a:lstStyle/>
          <a:p>
            <a:pPr marL="0" indent="0">
              <a:buNone/>
            </a:pPr>
            <a:r>
              <a:rPr lang="en-US" dirty="0" smtClean="0"/>
              <a:t>Mathematics</a:t>
            </a:r>
          </a:p>
          <a:p>
            <a:r>
              <a:rPr lang="en-US" dirty="0"/>
              <a:t>3 credits-Algebra I, Geometry, and Algebra </a:t>
            </a:r>
            <a:r>
              <a:rPr lang="en-US" dirty="0" smtClean="0"/>
              <a:t>II </a:t>
            </a:r>
          </a:p>
          <a:p>
            <a:r>
              <a:rPr lang="en-US" dirty="0" smtClean="0"/>
              <a:t>A mathematics course or its equivalent as determined by the district shall be taken each year of high school.</a:t>
            </a:r>
          </a:p>
          <a:p>
            <a:r>
              <a:rPr lang="en-US" dirty="0" smtClean="0"/>
              <a:t>Any mathematics course  other than the three identified courses will be counted as an elective</a:t>
            </a:r>
          </a:p>
          <a:p>
            <a:r>
              <a:rPr lang="en-US" dirty="0"/>
              <a:t>If a student doesn’t meet the college readiness benchmarks for </a:t>
            </a:r>
            <a:r>
              <a:rPr lang="en-US" dirty="0" smtClean="0"/>
              <a:t>mathematics as </a:t>
            </a:r>
            <a:r>
              <a:rPr lang="en-US" dirty="0"/>
              <a:t>established by CPE, the students shall take </a:t>
            </a:r>
            <a:r>
              <a:rPr lang="en-US" dirty="0" smtClean="0"/>
              <a:t>a mathematics transitional </a:t>
            </a:r>
            <a:r>
              <a:rPr lang="en-US" dirty="0"/>
              <a:t>course or intervention before exiting high school</a:t>
            </a:r>
          </a:p>
          <a:p>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3917468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01741"/>
          </a:xfrm>
        </p:spPr>
        <p:txBody>
          <a:bodyPr/>
          <a:lstStyle/>
          <a:p>
            <a:r>
              <a:rPr lang="en-US" dirty="0" smtClean="0"/>
              <a:t>Required Courses</a:t>
            </a:r>
            <a:endParaRPr lang="en-US" dirty="0"/>
          </a:p>
        </p:txBody>
      </p:sp>
      <p:sp>
        <p:nvSpPr>
          <p:cNvPr id="3" name="Text Placeholder 2"/>
          <p:cNvSpPr>
            <a:spLocks noGrp="1"/>
          </p:cNvSpPr>
          <p:nvPr>
            <p:ph type="body" sz="quarter" idx="13"/>
          </p:nvPr>
        </p:nvSpPr>
        <p:spPr>
          <a:xfrm>
            <a:off x="555786" y="1158765"/>
            <a:ext cx="9188715" cy="5336627"/>
          </a:xfrm>
        </p:spPr>
        <p:txBody>
          <a:bodyPr>
            <a:normAutofit fontScale="77500" lnSpcReduction="20000"/>
          </a:bodyPr>
          <a:lstStyle/>
          <a:p>
            <a:pPr marL="0" indent="0">
              <a:buNone/>
            </a:pPr>
            <a:r>
              <a:rPr lang="en-US" dirty="0" smtClean="0"/>
              <a:t>Social Studies</a:t>
            </a:r>
          </a:p>
          <a:p>
            <a:r>
              <a:rPr lang="en-US" dirty="0" smtClean="0"/>
              <a:t>3 credits</a:t>
            </a:r>
          </a:p>
          <a:p>
            <a:pPr marL="0" indent="0">
              <a:buNone/>
            </a:pPr>
            <a:r>
              <a:rPr lang="en-US" dirty="0" smtClean="0"/>
              <a:t>Science</a:t>
            </a:r>
          </a:p>
          <a:p>
            <a:r>
              <a:rPr lang="en-US" dirty="0" smtClean="0"/>
              <a:t>3 credits that shall incorporate lab-based scientific investigation experiences</a:t>
            </a:r>
          </a:p>
          <a:p>
            <a:pPr marL="0" indent="0">
              <a:buNone/>
            </a:pPr>
            <a:r>
              <a:rPr lang="en-US" dirty="0" smtClean="0"/>
              <a:t>Health</a:t>
            </a:r>
          </a:p>
          <a:p>
            <a:r>
              <a:rPr lang="en-US" dirty="0" smtClean="0"/>
              <a:t>½ credit</a:t>
            </a:r>
          </a:p>
          <a:p>
            <a:pPr marL="0" indent="0">
              <a:buNone/>
            </a:pPr>
            <a:r>
              <a:rPr lang="en-US" dirty="0" smtClean="0"/>
              <a:t>Physical Education</a:t>
            </a:r>
          </a:p>
          <a:p>
            <a:r>
              <a:rPr lang="en-US" dirty="0" smtClean="0"/>
              <a:t>½ credit</a:t>
            </a:r>
          </a:p>
          <a:p>
            <a:pPr marL="0" indent="0">
              <a:buNone/>
            </a:pPr>
            <a:r>
              <a:rPr lang="en-US" dirty="0" smtClean="0"/>
              <a:t>History and appreciation of Visual and Performing arts or another arts course which incorporate the content</a:t>
            </a:r>
          </a:p>
          <a:p>
            <a:r>
              <a:rPr lang="en-US" dirty="0" smtClean="0"/>
              <a:t>1 credit</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558283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Courses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Academic and Career Interest Standards-Based learning experiences</a:t>
            </a:r>
          </a:p>
          <a:p>
            <a:r>
              <a:rPr lang="en-US" dirty="0" smtClean="0"/>
              <a:t>7 credits-including 4 standards-based learning experiences in an academic or career interest based on the student’s ILP</a:t>
            </a:r>
          </a:p>
          <a:p>
            <a:pPr marL="0" indent="0">
              <a:buNone/>
            </a:pPr>
            <a:r>
              <a:rPr lang="en-US" dirty="0" smtClean="0"/>
              <a:t>Demonstrated performance-based competency in technology</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642267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 y="0"/>
            <a:ext cx="9561787" cy="685799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2893" y="6161030"/>
            <a:ext cx="680956" cy="671132"/>
          </a:xfrm>
          <a:prstGeom prst="rect">
            <a:avLst/>
          </a:prstGeom>
        </p:spPr>
      </p:pic>
    </p:spTree>
    <p:extLst>
      <p:ext uri="{BB962C8B-B14F-4D97-AF65-F5344CB8AC3E}">
        <p14:creationId xmlns:p14="http://schemas.microsoft.com/office/powerpoint/2010/main" val="122216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20EC7F2E8F940B5ADCF90D567985C" ma:contentTypeVersion="19" ma:contentTypeDescription="Create a new document." ma:contentTypeScope="" ma:versionID="c044a0f8401cc28f2aff05110d4a49ce">
  <xsd:schema xmlns:xsd="http://www.w3.org/2001/XMLSchema" xmlns:xs="http://www.w3.org/2001/XMLSchema" xmlns:p="http://schemas.microsoft.com/office/2006/metadata/properties" xmlns:ns2="0310f61b-746d-49fe-96a6-23f7345be2e9" xmlns:ns3="d03157a0-d7b6-403e-9b10-ee041dad78b9" xmlns:ns4="5bc9d522-2386-425a-9f2a-a617cf877ec0" targetNamespace="http://schemas.microsoft.com/office/2006/metadata/properties" ma:root="true" ma:fieldsID="580c766533ad26138a197daf08c98d14" ns2:_="" ns3:_="" ns4:_="">
    <xsd:import namespace="0310f61b-746d-49fe-96a6-23f7345be2e9"/>
    <xsd:import namespace="d03157a0-d7b6-403e-9b10-ee041dad78b9"/>
    <xsd:import namespace="5bc9d522-2386-425a-9f2a-a617cf877ec0"/>
    <xsd:element name="properties">
      <xsd:complexType>
        <xsd:sequence>
          <xsd:element name="documentManagement">
            <xsd:complexType>
              <xsd:all>
                <xsd:element ref="ns2:_dlc_DocId" minOccurs="0"/>
                <xsd:element ref="ns2:_dlc_DocIdUrl" minOccurs="0"/>
                <xsd:element ref="ns2:_dlc_DocIdPersistId" minOccurs="0"/>
                <xsd:element ref="ns2:Training_x0020_Session"/>
                <xsd:element ref="ns2:Training_x0020_Doc_x0020_Type"/>
                <xsd:element ref="ns2:School_x0020_Year" minOccurs="0"/>
                <xsd:element ref="ns2:Archive_x0020_Flag" minOccurs="0"/>
                <xsd:element ref="ns2:Comment1" minOccurs="0"/>
                <xsd:element ref="ns2:System_x0020_Access" minOccurs="0"/>
                <xsd:element ref="ns2:SharedWithUsers" minOccurs="0"/>
                <xsd:element ref="ns2:SharingHintHash" minOccurs="0"/>
                <xsd:element ref="ns2:SharedWithDetails" minOccurs="0"/>
                <xsd:element ref="ns3:Created_x0020_Date0" minOccurs="0"/>
                <xsd:element ref="ns4:LastSharedByUser" minOccurs="0"/>
                <xsd:element ref="ns4: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0f61b-746d-49fe-96a6-23f7345be2e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aining_x0020_Session" ma:index="11" ma:displayName="Training Session" ma:format="Dropdown" ma:internalName="Training_x0020_Session">
      <xsd:simpleType>
        <xsd:restriction base="dms:Choice">
          <xsd:enumeration value="Beginning of Year (BoY)"/>
          <xsd:enumeration value="End of Year (EoY)"/>
          <xsd:enumeration value="Mid-Year (MY)"/>
          <xsd:enumeration value="Interchange"/>
          <xsd:enumeration value="Other"/>
          <xsd:enumeration value="*N/A"/>
        </xsd:restriction>
      </xsd:simpleType>
    </xsd:element>
    <xsd:element name="Training_x0020_Doc_x0020_Type" ma:index="12" ma:displayName="Doc Type" ma:format="Dropdown" ma:internalName="Training_x0020_Doc_x0020_Type">
      <xsd:simpleType>
        <xsd:restriction base="dms:Choice">
          <xsd:enumeration value="Agenda"/>
          <xsd:enumeration value="Attendance &amp; EILA"/>
          <xsd:enumeration value="Handout"/>
          <xsd:enumeration value="Planning"/>
          <xsd:enumeration value="Presentation"/>
          <xsd:enumeration value="QandA"/>
          <xsd:enumeration value="Survey Results"/>
          <xsd:enumeration value="Template"/>
        </xsd:restriction>
      </xsd:simpleType>
    </xsd:element>
    <xsd:element name="School_x0020_Year" ma:index="13" nillable="true" ma:displayName="School Year" ma:format="Dropdown" ma:internalName="School_x0020_Year">
      <xsd:simpleType>
        <xsd:restriction base="dms:Choice">
          <xsd:enumeration value="*N/A"/>
          <xsd:enumeration value="2010-11"/>
          <xsd:enumeration value="2011-12"/>
          <xsd:enumeration value="2012-13"/>
          <xsd:enumeration value="2013-14"/>
          <xsd:enumeration value="2014-15"/>
          <xsd:enumeration value="2015-16"/>
          <xsd:enumeration value="2016-17"/>
          <xsd:enumeration value="2017-18"/>
          <xsd:enumeration value="2018-19"/>
          <xsd:enumeration value="2019-20"/>
        </xsd:restriction>
      </xsd:simpleType>
    </xsd:element>
    <xsd:element name="Archive_x0020_Flag" ma:index="14" nillable="true" ma:displayName="Archive Flag" ma:default="0" ma:internalName="Archive_x0020_Flag">
      <xsd:simpleType>
        <xsd:restriction base="dms:Boolean"/>
      </xsd:simpleType>
    </xsd:element>
    <xsd:element name="Comment1" ma:index="15" nillable="true" ma:displayName="Comment" ma:internalName="Comment1">
      <xsd:simpleType>
        <xsd:restriction base="dms:Note">
          <xsd:maxLength value="255"/>
        </xsd:restriction>
      </xsd:simpleType>
    </xsd:element>
    <xsd:element name="System_x0020_Access" ma:index="16" nillable="true" ma:displayName="System(s)" ma:description="Choose the system(s) this applies to." ma:internalName="System_x0020_Access">
      <xsd:complexType>
        <xsd:complexContent>
          <xsd:extension base="dms:MultiChoice">
            <xsd:sequence>
              <xsd:element name="Value" maxOccurs="unbounded" minOccurs="0" nillable="true">
                <xsd:simpleType>
                  <xsd:restriction base="dms:Choice">
                    <xsd:enumeration value="CIITS"/>
                    <xsd:enumeration value="IC"/>
                  </xsd:restriction>
                </xsd:simpleType>
              </xsd:element>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9" nillable="true" ma:displayName="Sharing Hint Hash" ma:internalName="SharingHintHash" ma:readOnly="true">
      <xsd:simpleType>
        <xsd:restriction base="dms:Text"/>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3157a0-d7b6-403e-9b10-ee041dad78b9" elementFormDefault="qualified">
    <xsd:import namespace="http://schemas.microsoft.com/office/2006/documentManagement/types"/>
    <xsd:import namespace="http://schemas.microsoft.com/office/infopath/2007/PartnerControls"/>
    <xsd:element name="Created_x0020_Date0" ma:index="21" nillable="true" ma:displayName="Created Date" ma:format="DateOnly" ma:internalName="Created_x0020_Date0">
      <xsd:simpleType>
        <xsd:restriction base="dms:DateTime"/>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chool_x0020_Year xmlns="0310f61b-746d-49fe-96a6-23f7345be2e9">2017-18</School_x0020_Year>
    <Comment1 xmlns="0310f61b-746d-49fe-96a6-23f7345be2e9" xsi:nil="true"/>
    <Archive_x0020_Flag xmlns="0310f61b-746d-49fe-96a6-23f7345be2e9">false</Archive_x0020_Flag>
    <Training_x0020_Doc_x0020_Type xmlns="0310f61b-746d-49fe-96a6-23f7345be2e9">Presentation</Training_x0020_Doc_x0020_Type>
    <System_x0020_Access xmlns="0310f61b-746d-49fe-96a6-23f7345be2e9">
      <Value>CIITS</Value>
      <Value>IC</Value>
    </System_x0020_Access>
    <Training_x0020_Session xmlns="0310f61b-746d-49fe-96a6-23f7345be2e9">Mid-Year (MY)</Training_x0020_Session>
    <Created_x0020_Date0 xmlns="d03157a0-d7b6-403e-9b10-ee041dad78b9" xsi:nil="true"/>
  </documentManagement>
</p:properties>
</file>

<file path=customXml/itemProps1.xml><?xml version="1.0" encoding="utf-8"?>
<ds:datastoreItem xmlns:ds="http://schemas.openxmlformats.org/officeDocument/2006/customXml" ds:itemID="{4C67173F-E20E-4A1A-BA92-56E1B5003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0f61b-746d-49fe-96a6-23f7345be2e9"/>
    <ds:schemaRef ds:uri="d03157a0-d7b6-403e-9b10-ee041dad78b9"/>
    <ds:schemaRef ds:uri="5bc9d522-2386-425a-9f2a-a617cf877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purl.org/dc/dcmitype/"/>
    <ds:schemaRef ds:uri="http://schemas.microsoft.com/office/infopath/2007/PartnerControls"/>
    <ds:schemaRef ds:uri="http://schemas.openxmlformats.org/package/2006/metadata/core-properties"/>
    <ds:schemaRef ds:uri="5bc9d522-2386-425a-9f2a-a617cf877ec0"/>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0310f61b-746d-49fe-96a6-23f7345be2e9"/>
    <ds:schemaRef ds:uri="d03157a0-d7b6-403e-9b10-ee041dad78b9"/>
  </ds:schemaRefs>
</ds:datastoreItem>
</file>

<file path=docProps/app.xml><?xml version="1.0" encoding="utf-8"?>
<Properties xmlns="http://schemas.openxmlformats.org/officeDocument/2006/extended-properties" xmlns:vt="http://schemas.openxmlformats.org/officeDocument/2006/docPropsVTypes">
  <Template>Theme1</Template>
  <TotalTime>11232</TotalTime>
  <Words>466</Words>
  <Application>Microsoft Office PowerPoint</Application>
  <PresentationFormat>Widescreen</PresentationFormat>
  <Paragraphs>119</Paragraphs>
  <Slides>14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Franklin Gothic Medium</vt:lpstr>
      <vt:lpstr>Georgia</vt:lpstr>
      <vt:lpstr>Wingdings 2</vt:lpstr>
      <vt:lpstr>Wingdings 3</vt:lpstr>
      <vt:lpstr>Theme1</vt:lpstr>
      <vt:lpstr>3_Theme1</vt:lpstr>
      <vt:lpstr>PowerPoint Presentation</vt:lpstr>
      <vt:lpstr>Current Minimum Graduation Requirements</vt:lpstr>
      <vt:lpstr>Role of KBE</vt:lpstr>
      <vt:lpstr>Requirements Section 2</vt:lpstr>
      <vt:lpstr>Required Courses</vt:lpstr>
      <vt:lpstr>Required Courses</vt:lpstr>
      <vt:lpstr>Required Courses</vt:lpstr>
      <vt:lpstr>Required Courses</vt:lpstr>
      <vt:lpstr>PowerPoint Presentation</vt:lpstr>
      <vt:lpstr>Feedback From Business Partners</vt:lpstr>
      <vt:lpstr>KDE Survey Results </vt:lpstr>
      <vt:lpstr>Next Steps </vt:lpstr>
      <vt:lpstr>Contact Information</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2017-18 MY template</dc:subject>
  <dc:creator>Blessing, Rebecca - Director, Division of Communications</dc:creator>
  <cp:lastModifiedBy>boardroom</cp:lastModifiedBy>
  <cp:revision>235</cp:revision>
  <dcterms:created xsi:type="dcterms:W3CDTF">2016-05-23T03:56:12Z</dcterms:created>
  <dcterms:modified xsi:type="dcterms:W3CDTF">2018-05-23T17:29:28Z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0x010100DA120EC7F2E8F940B5ADCF90D567985C</vt:lpwstr>
  </property>
</Properties>
</file>